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3"/>
  </p:notesMasterIdLst>
  <p:sldIdLst>
    <p:sldId id="256" r:id="rId2"/>
    <p:sldId id="257" r:id="rId3"/>
    <p:sldId id="279" r:id="rId4"/>
    <p:sldId id="282" r:id="rId5"/>
    <p:sldId id="285" r:id="rId6"/>
    <p:sldId id="286" r:id="rId7"/>
    <p:sldId id="287" r:id="rId8"/>
    <p:sldId id="271" r:id="rId9"/>
    <p:sldId id="273" r:id="rId10"/>
    <p:sldId id="281" r:id="rId11"/>
    <p:sldId id="288" r:id="rId12"/>
    <p:sldId id="283" r:id="rId13"/>
    <p:sldId id="284" r:id="rId14"/>
    <p:sldId id="289" r:id="rId15"/>
    <p:sldId id="277" r:id="rId16"/>
    <p:sldId id="278" r:id="rId17"/>
    <p:sldId id="272" r:id="rId18"/>
    <p:sldId id="262" r:id="rId19"/>
    <p:sldId id="263" r:id="rId20"/>
    <p:sldId id="260" r:id="rId21"/>
    <p:sldId id="261"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BC6D74-6606-4540-B273-0E2D39D71D4D}" type="datetimeFigureOut">
              <a:rPr lang="ar-IQ" smtClean="0"/>
              <a:t>02/07/1437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4AC8CB2-A4D1-4521-9F14-CD993162D69F}" type="slidenum">
              <a:rPr lang="ar-IQ" smtClean="0"/>
              <a:t>‹#›</a:t>
            </a:fld>
            <a:endParaRPr lang="ar-IQ"/>
          </a:p>
        </p:txBody>
      </p:sp>
    </p:spTree>
    <p:extLst>
      <p:ext uri="{BB962C8B-B14F-4D97-AF65-F5344CB8AC3E}">
        <p14:creationId xmlns:p14="http://schemas.microsoft.com/office/powerpoint/2010/main" val="4864234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3F0A9389-8E4B-4935-B69E-461754AB7EFF}" type="slidenum">
              <a:rPr lang="zh-TW" altLang="en-US" sz="1200"/>
              <a:pPr eaLnBrk="1" hangingPunct="1"/>
              <a:t>5</a:t>
            </a:fld>
            <a:endParaRPr lang="en-US" altLang="zh-TW" sz="1200"/>
          </a:p>
        </p:txBody>
      </p:sp>
      <p:sp>
        <p:nvSpPr>
          <p:cNvPr id="76803" name="Rectangle 2"/>
          <p:cNvSpPr>
            <a:spLocks noGrp="1" noChangeArrowheads="1"/>
          </p:cNvSpPr>
          <p:nvPr>
            <p:ph type="body" idx="1"/>
          </p:nvPr>
        </p:nvSpPr>
        <p:spPr>
          <a:noFill/>
        </p:spPr>
        <p:txBody>
          <a:bodyPr/>
          <a:lstStyle/>
          <a:p>
            <a:endParaRPr lang="en-GB" smtClean="0"/>
          </a:p>
        </p:txBody>
      </p:sp>
      <p:sp>
        <p:nvSpPr>
          <p:cNvPr id="76804" name="Rectangle 3"/>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AB58B8-AD25-4C85-BC93-23F89D530268}"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AB58B8-AD25-4C85-BC93-23F89D530268}"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AB58B8-AD25-4C85-BC93-23F89D530268}"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62E005-C110-471E-878B-8199BCC69742}" type="datetimeFigureOut">
              <a:rPr lang="ar-IQ" smtClean="0"/>
              <a:t>02/07/1437</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2E005-C110-471E-878B-8199BCC69742}" type="datetimeFigureOut">
              <a:rPr lang="ar-IQ" smtClean="0"/>
              <a:t>02/07/1437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2E005-C110-471E-878B-8199BCC69742}" type="datetimeFigureOut">
              <a:rPr lang="ar-IQ" smtClean="0"/>
              <a:t>02/07/1437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2E005-C110-471E-878B-8199BCC69742}" type="datetimeFigureOut">
              <a:rPr lang="ar-IQ" smtClean="0"/>
              <a:t>02/07/1437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62E005-C110-471E-878B-8199BCC69742}" type="datetimeFigureOut">
              <a:rPr lang="ar-IQ" smtClean="0"/>
              <a:t>02/07/1437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62E005-C110-471E-878B-8199BCC69742}" type="datetimeFigureOut">
              <a:rPr lang="ar-IQ" smtClean="0"/>
              <a:t>02/07/1437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62E005-C110-471E-878B-8199BCC69742}" type="datetimeFigureOut">
              <a:rPr lang="ar-IQ" smtClean="0"/>
              <a:t>02/07/1437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62E005-C110-471E-878B-8199BCC69742}" type="datetimeFigureOut">
              <a:rPr lang="ar-IQ" smtClean="0"/>
              <a:t>02/07/1437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2E005-C110-471E-878B-8199BCC69742}" type="datetimeFigureOut">
              <a:rPr lang="ar-IQ" smtClean="0"/>
              <a:t>02/07/1437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62E005-C110-471E-878B-8199BCC69742}" type="datetimeFigureOut">
              <a:rPr lang="ar-IQ" smtClean="0"/>
              <a:t>02/07/1437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2CF364D-F5F5-4034-96A2-1D5519F90EDC}"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62E005-C110-471E-878B-8199BCC69742}" type="datetimeFigureOut">
              <a:rPr lang="ar-IQ" smtClean="0"/>
              <a:t>02/07/1437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E2CF364D-F5F5-4034-96A2-1D5519F90EDC}"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62E005-C110-471E-878B-8199BCC69742}" type="datetimeFigureOut">
              <a:rPr lang="ar-IQ" smtClean="0"/>
              <a:t>02/07/1437</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F364D-F5F5-4034-96A2-1D5519F90EDC}"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rc_mi" descr="http://www.leclinique.com/skin/dental/images/simple-jquery-slideshow/images/laser_dentistry.jpg"/>
          <p:cNvPicPr/>
          <p:nvPr/>
        </p:nvPicPr>
        <p:blipFill>
          <a:blip r:embed="rId2" cstate="print"/>
          <a:srcRect r="36818"/>
          <a:stretch>
            <a:fillRect/>
          </a:stretch>
        </p:blipFill>
        <p:spPr bwMode="auto">
          <a:xfrm>
            <a:off x="0" y="0"/>
            <a:ext cx="9144000" cy="6858000"/>
          </a:xfrm>
          <a:prstGeom prst="rect">
            <a:avLst/>
          </a:prstGeom>
          <a:solidFill>
            <a:schemeClr val="accent2"/>
          </a:solidFill>
          <a:ln w="9525">
            <a:solidFill>
              <a:srgbClr val="FFFF00"/>
            </a:solidFill>
            <a:miter lim="800000"/>
            <a:headEnd/>
            <a:tailEnd/>
          </a:ln>
        </p:spPr>
      </p:pic>
      <p:sp>
        <p:nvSpPr>
          <p:cNvPr id="4" name="مستطيل 1"/>
          <p:cNvSpPr/>
          <p:nvPr/>
        </p:nvSpPr>
        <p:spPr>
          <a:xfrm>
            <a:off x="5652120" y="548680"/>
            <a:ext cx="2962671" cy="1015663"/>
          </a:xfrm>
          <a:prstGeom prst="rect">
            <a:avLst/>
          </a:prstGeom>
        </p:spPr>
        <p:txBody>
          <a:bodyPr wrap="none">
            <a:spAutoFit/>
          </a:bodyPr>
          <a:lstStyle/>
          <a:p>
            <a:pPr algn="ctr"/>
            <a:r>
              <a:rPr lang="en-US" sz="6000" b="1" dirty="0">
                <a:solidFill>
                  <a:srgbClr val="FF0000"/>
                </a:solidFill>
                <a:latin typeface="Georgia" pitchFamily="18" charset="0"/>
                <a:cs typeface="Times New Roman" pitchFamily="18" charset="0"/>
              </a:rPr>
              <a:t>LASER</a:t>
            </a:r>
            <a:endParaRPr lang="ar-IQ" sz="6000" dirty="0">
              <a:solidFill>
                <a:srgbClr val="FF0000"/>
              </a:solidFill>
              <a:latin typeface="Georgia" pitchFamily="18" charset="0"/>
              <a:cs typeface="Times New Roman" pitchFamily="18" charset="0"/>
            </a:endParaRPr>
          </a:p>
        </p:txBody>
      </p:sp>
    </p:spTree>
    <p:extLst>
      <p:ext uri="{BB962C8B-B14F-4D97-AF65-F5344CB8AC3E}">
        <p14:creationId xmlns:p14="http://schemas.microsoft.com/office/powerpoint/2010/main" val="25006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052736"/>
            <a:ext cx="7920880" cy="3785652"/>
          </a:xfrm>
          <a:prstGeom prst="rect">
            <a:avLst/>
          </a:prstGeom>
        </p:spPr>
        <p:txBody>
          <a:bodyPr wrap="square">
            <a:spAutoFit/>
          </a:bodyPr>
          <a:lstStyle/>
          <a:p>
            <a:pPr algn="l" rtl="0"/>
            <a:r>
              <a:rPr lang="en-US" b="1" i="1" dirty="0">
                <a:ln w="50800"/>
                <a:solidFill>
                  <a:srgbClr val="FF0000"/>
                </a:solidFill>
                <a:latin typeface="Georgia" pitchFamily="18" charset="0"/>
                <a:cs typeface="Times New Roman" pitchFamily="18" charset="0"/>
              </a:rPr>
              <a:t>Classification of medical lasers according</a:t>
            </a:r>
            <a:r>
              <a:rPr lang="ro-RO" b="1" i="1" dirty="0">
                <a:ln w="50800"/>
                <a:solidFill>
                  <a:srgbClr val="FF0000"/>
                </a:solidFill>
                <a:latin typeface="Georgia" pitchFamily="18" charset="0"/>
                <a:cs typeface="Times New Roman" pitchFamily="18" charset="0"/>
              </a:rPr>
              <a:t> </a:t>
            </a:r>
            <a:r>
              <a:rPr lang="en-US" b="1" i="1" dirty="0">
                <a:ln w="50800"/>
                <a:solidFill>
                  <a:srgbClr val="FF0000"/>
                </a:solidFill>
                <a:latin typeface="Georgia" pitchFamily="18" charset="0"/>
                <a:cs typeface="Times New Roman" pitchFamily="18" charset="0"/>
              </a:rPr>
              <a:t>to the intensity of emission</a:t>
            </a:r>
          </a:p>
          <a:p>
            <a:pPr algn="l" rtl="0"/>
            <a:endParaRPr lang="en-US" b="1" i="1" dirty="0">
              <a:latin typeface="Georgia" pitchFamily="18" charset="0"/>
              <a:cs typeface="Times New Roman" pitchFamily="18" charset="0"/>
            </a:endParaRPr>
          </a:p>
          <a:p>
            <a:pPr marL="342900" indent="-342900" algn="l" rtl="0">
              <a:buFont typeface="Wingdings" pitchFamily="2" charset="2"/>
              <a:buChar char="Ø"/>
            </a:pPr>
            <a:r>
              <a:rPr lang="en-US" b="1" i="1" dirty="0">
                <a:solidFill>
                  <a:srgbClr val="FF0000"/>
                </a:solidFill>
                <a:latin typeface="Georgia" pitchFamily="18" charset="0"/>
                <a:cs typeface="Times New Roman" pitchFamily="18" charset="0"/>
              </a:rPr>
              <a:t>Power LASER :</a:t>
            </a:r>
          </a:p>
          <a:p>
            <a:pPr algn="l" rtl="0"/>
            <a:r>
              <a:rPr lang="en-US" b="1" i="1" dirty="0">
                <a:latin typeface="Georgia" pitchFamily="18" charset="0"/>
                <a:cs typeface="Times New Roman" pitchFamily="18" charset="0"/>
              </a:rPr>
              <a:t>it has a strong emission, it is only used in surgery and they are used to cut, coagulate and evaporate tissues. They can replace the scalpel of the surgeon, this are ’’Hot laser’’. </a:t>
            </a:r>
          </a:p>
          <a:p>
            <a:pPr algn="l" rtl="0"/>
            <a:endParaRPr lang="en-US" b="1" i="1" dirty="0">
              <a:latin typeface="Georgia" pitchFamily="18" charset="0"/>
              <a:cs typeface="Times New Roman" pitchFamily="18" charset="0"/>
            </a:endParaRPr>
          </a:p>
          <a:p>
            <a:pPr marL="342900" indent="-342900" algn="l" rtl="0">
              <a:buFont typeface="Wingdings" pitchFamily="2" charset="2"/>
              <a:buChar char="Ø"/>
            </a:pPr>
            <a:r>
              <a:rPr lang="en-US" b="1" i="1" dirty="0">
                <a:solidFill>
                  <a:srgbClr val="FF0000"/>
                </a:solidFill>
                <a:latin typeface="Georgia" pitchFamily="18" charset="0"/>
                <a:cs typeface="Times New Roman" pitchFamily="18" charset="0"/>
              </a:rPr>
              <a:t>Mild LASER :</a:t>
            </a:r>
          </a:p>
          <a:p>
            <a:pPr algn="l" rtl="0"/>
            <a:r>
              <a:rPr lang="en-US" b="1" i="1" dirty="0">
                <a:latin typeface="Georgia" pitchFamily="18" charset="0"/>
                <a:cs typeface="Times New Roman" pitchFamily="18" charset="0"/>
              </a:rPr>
              <a:t>With medium emission, it is used for treatment of deeper tissues.</a:t>
            </a:r>
          </a:p>
          <a:p>
            <a:pPr algn="l" rtl="0"/>
            <a:endParaRPr lang="en-US" b="1" i="1" dirty="0">
              <a:solidFill>
                <a:srgbClr val="FF0000"/>
              </a:solidFill>
              <a:latin typeface="Georgia" pitchFamily="18" charset="0"/>
              <a:cs typeface="Times New Roman" pitchFamily="18" charset="0"/>
            </a:endParaRPr>
          </a:p>
          <a:p>
            <a:pPr marL="342900" indent="-342900" algn="l" rtl="0">
              <a:buFont typeface="Wingdings" pitchFamily="2" charset="2"/>
              <a:buChar char="Ø"/>
            </a:pPr>
            <a:r>
              <a:rPr lang="en-US" b="1" i="1" dirty="0">
                <a:solidFill>
                  <a:srgbClr val="FF0000"/>
                </a:solidFill>
                <a:latin typeface="Georgia" pitchFamily="18" charset="0"/>
                <a:cs typeface="Times New Roman" pitchFamily="18" charset="0"/>
              </a:rPr>
              <a:t>Soft LASER :</a:t>
            </a:r>
          </a:p>
          <a:p>
            <a:pPr algn="l" rtl="0"/>
            <a:r>
              <a:rPr lang="en-US" b="1" i="1" dirty="0">
                <a:latin typeface="Georgia" pitchFamily="18" charset="0"/>
                <a:cs typeface="Times New Roman" pitchFamily="18" charset="0"/>
              </a:rPr>
              <a:t>With weak emission, it acts only </a:t>
            </a:r>
            <a:r>
              <a:rPr lang="en-US" b="1" i="1" dirty="0">
                <a:solidFill>
                  <a:schemeClr val="bg1"/>
                </a:solidFill>
                <a:latin typeface="Georgia" pitchFamily="18" charset="0"/>
                <a:cs typeface="Times New Roman" pitchFamily="18" charset="0"/>
              </a:rPr>
              <a:t>at the surface (dermatology).</a:t>
            </a:r>
          </a:p>
        </p:txBody>
      </p:sp>
    </p:spTree>
    <p:extLst>
      <p:ext uri="{BB962C8B-B14F-4D97-AF65-F5344CB8AC3E}">
        <p14:creationId xmlns:p14="http://schemas.microsoft.com/office/powerpoint/2010/main" val="170728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6" y="692696"/>
            <a:ext cx="8639429" cy="5909310"/>
          </a:xfrm>
          <a:prstGeom prst="rect">
            <a:avLst/>
          </a:prstGeom>
        </p:spPr>
        <p:txBody>
          <a:bodyPr wrap="square">
            <a:spAutoFit/>
          </a:bodyPr>
          <a:lstStyle/>
          <a:p>
            <a:pPr algn="ctr" rtl="0"/>
            <a:r>
              <a:rPr lang="en-US" b="1" i="1" dirty="0">
                <a:solidFill>
                  <a:srgbClr val="FF0000"/>
                </a:solidFill>
                <a:latin typeface="Georgia" pitchFamily="18" charset="0"/>
              </a:rPr>
              <a:t>Classification</a:t>
            </a:r>
            <a:endParaRPr lang="en-US" b="1" i="1" dirty="0" smtClean="0">
              <a:solidFill>
                <a:srgbClr val="FF0000"/>
              </a:solidFill>
              <a:latin typeface="Georgia" pitchFamily="18" charset="0"/>
            </a:endParaRPr>
          </a:p>
          <a:p>
            <a:pPr algn="l" rtl="0"/>
            <a:r>
              <a:rPr lang="en-US" b="1" i="1" dirty="0" smtClean="0">
                <a:solidFill>
                  <a:srgbClr val="FF0000"/>
                </a:solidFill>
                <a:latin typeface="Georgia" pitchFamily="18" charset="0"/>
              </a:rPr>
              <a:t>Class I  </a:t>
            </a:r>
            <a:r>
              <a:rPr lang="en-US" b="1" i="1" dirty="0" smtClean="0">
                <a:latin typeface="Georgia" pitchFamily="18" charset="0"/>
              </a:rPr>
              <a:t>Inherently </a:t>
            </a:r>
            <a:r>
              <a:rPr lang="en-US" b="1" i="1" dirty="0">
                <a:latin typeface="Georgia" pitchFamily="18" charset="0"/>
              </a:rPr>
              <a:t>safe; no possibility of eye damage. This can be either because of a low output power (in which case eye damage is impossible even after hours of exposure), or due to an enclosure preventing user access to the laser beam during normal operation, such as in </a:t>
            </a:r>
            <a:r>
              <a:rPr lang="en-US" b="1" i="1" dirty="0" smtClean="0">
                <a:latin typeface="Georgia" pitchFamily="18" charset="0"/>
              </a:rPr>
              <a:t>laser </a:t>
            </a:r>
            <a:r>
              <a:rPr lang="en-US" b="1" i="1" dirty="0">
                <a:latin typeface="Georgia" pitchFamily="18" charset="0"/>
              </a:rPr>
              <a:t>printers.</a:t>
            </a:r>
          </a:p>
          <a:p>
            <a:pPr algn="l" rtl="0"/>
            <a:r>
              <a:rPr lang="en-US" b="1" i="1" dirty="0" smtClean="0">
                <a:solidFill>
                  <a:srgbClr val="FF0000"/>
                </a:solidFill>
                <a:latin typeface="Georgia" pitchFamily="18" charset="0"/>
              </a:rPr>
              <a:t>Class II  </a:t>
            </a:r>
            <a:r>
              <a:rPr lang="en-US" b="1" i="1" dirty="0" smtClean="0">
                <a:solidFill>
                  <a:srgbClr val="00B0F0"/>
                </a:solidFill>
                <a:latin typeface="Georgia" pitchFamily="18" charset="0"/>
              </a:rPr>
              <a:t>The </a:t>
            </a:r>
            <a:r>
              <a:rPr lang="en-US" b="1" i="1" dirty="0">
                <a:solidFill>
                  <a:srgbClr val="00B0F0"/>
                </a:solidFill>
                <a:latin typeface="Georgia" pitchFamily="18" charset="0"/>
              </a:rPr>
              <a:t>blink reflex of the human eye (aversion response) will prevent eye damage, unless the person deliberately stares into the beam for an extended period. Output power may be up to </a:t>
            </a:r>
            <a:r>
              <a:rPr lang="en-US" b="1" i="1" dirty="0">
                <a:solidFill>
                  <a:srgbClr val="FF0000"/>
                </a:solidFill>
                <a:latin typeface="Georgia" pitchFamily="18" charset="0"/>
              </a:rPr>
              <a:t>1 </a:t>
            </a:r>
            <a:r>
              <a:rPr lang="en-US" b="1" i="1" dirty="0" err="1">
                <a:solidFill>
                  <a:srgbClr val="FF0000"/>
                </a:solidFill>
                <a:latin typeface="Georgia" pitchFamily="18" charset="0"/>
              </a:rPr>
              <a:t>mW</a:t>
            </a:r>
            <a:r>
              <a:rPr lang="en-US" b="1" i="1" dirty="0">
                <a:latin typeface="Georgia" pitchFamily="18" charset="0"/>
              </a:rPr>
              <a:t>. </a:t>
            </a:r>
            <a:endParaRPr lang="en-US" b="1" i="1" dirty="0" smtClean="0">
              <a:latin typeface="Georgia" pitchFamily="18" charset="0"/>
            </a:endParaRPr>
          </a:p>
          <a:p>
            <a:pPr algn="l" rtl="0"/>
            <a:r>
              <a:rPr lang="en-US" b="1" i="1" dirty="0" smtClean="0">
                <a:solidFill>
                  <a:srgbClr val="FF0000"/>
                </a:solidFill>
                <a:latin typeface="Georgia" pitchFamily="18" charset="0"/>
              </a:rPr>
              <a:t>Class III A </a:t>
            </a:r>
            <a:r>
              <a:rPr lang="en-US" b="1" i="1" dirty="0" smtClean="0">
                <a:latin typeface="Georgia" pitchFamily="18" charset="0"/>
              </a:rPr>
              <a:t>Lasers </a:t>
            </a:r>
            <a:r>
              <a:rPr lang="en-US" b="1" i="1" dirty="0">
                <a:latin typeface="Georgia" pitchFamily="18" charset="0"/>
              </a:rPr>
              <a:t>in this class are mostly dangerous in combination with optical instruments which change the beam diameter or power density, though even without optical instrument enhancement direct contact with the eye for over two minutes may cause serious damage to the retina. Output power does not exceed 5 </a:t>
            </a:r>
            <a:r>
              <a:rPr lang="en-US" b="1" i="1" dirty="0" err="1">
                <a:latin typeface="Georgia" pitchFamily="18" charset="0"/>
              </a:rPr>
              <a:t>mW</a:t>
            </a:r>
            <a:r>
              <a:rPr lang="en-US" b="1" i="1" dirty="0">
                <a:latin typeface="Georgia" pitchFamily="18" charset="0"/>
              </a:rPr>
              <a:t>. </a:t>
            </a:r>
          </a:p>
          <a:p>
            <a:pPr algn="l" rtl="0"/>
            <a:r>
              <a:rPr lang="en-US" b="1" i="1" dirty="0">
                <a:solidFill>
                  <a:srgbClr val="FF0000"/>
                </a:solidFill>
                <a:latin typeface="Georgia" pitchFamily="18" charset="0"/>
              </a:rPr>
              <a:t>Class </a:t>
            </a:r>
            <a:r>
              <a:rPr lang="en-US" b="1" i="1" dirty="0" smtClean="0">
                <a:solidFill>
                  <a:srgbClr val="FF0000"/>
                </a:solidFill>
                <a:latin typeface="Georgia" pitchFamily="18" charset="0"/>
              </a:rPr>
              <a:t>III B </a:t>
            </a:r>
            <a:r>
              <a:rPr lang="en-US" b="1" i="1" dirty="0" smtClean="0">
                <a:solidFill>
                  <a:srgbClr val="00B050"/>
                </a:solidFill>
                <a:latin typeface="Georgia" pitchFamily="18" charset="0"/>
              </a:rPr>
              <a:t>Lasers </a:t>
            </a:r>
            <a:r>
              <a:rPr lang="en-US" b="1" i="1" dirty="0">
                <a:solidFill>
                  <a:srgbClr val="00B050"/>
                </a:solidFill>
                <a:latin typeface="Georgia" pitchFamily="18" charset="0"/>
              </a:rPr>
              <a:t>in this class may cause damage if the beam enters the eye directly. This generally applies to lasers powered from 5–500 </a:t>
            </a:r>
            <a:r>
              <a:rPr lang="en-US" b="1" i="1" dirty="0" err="1">
                <a:solidFill>
                  <a:srgbClr val="00B050"/>
                </a:solidFill>
                <a:latin typeface="Georgia" pitchFamily="18" charset="0"/>
              </a:rPr>
              <a:t>mW</a:t>
            </a:r>
            <a:r>
              <a:rPr lang="en-US" b="1" i="1" dirty="0">
                <a:solidFill>
                  <a:srgbClr val="00B050"/>
                </a:solidFill>
                <a:latin typeface="Georgia" pitchFamily="18" charset="0"/>
              </a:rPr>
              <a:t>. Lasers in this category can cause permanent eye damage with exposures of 1/100th of a second or more depending on the strength of the laser. A diffuse reflection is generally not hazardous but specular reflections can be just as dangerous as direct exposures. </a:t>
            </a:r>
          </a:p>
          <a:p>
            <a:pPr algn="l" rtl="0"/>
            <a:endParaRPr lang="en-US" b="1" i="1" dirty="0">
              <a:solidFill>
                <a:srgbClr val="00B050"/>
              </a:solidFill>
              <a:latin typeface="Georgia" pitchFamily="18" charset="0"/>
            </a:endParaRPr>
          </a:p>
        </p:txBody>
      </p:sp>
    </p:spTree>
    <p:extLst>
      <p:ext uri="{BB962C8B-B14F-4D97-AF65-F5344CB8AC3E}">
        <p14:creationId xmlns:p14="http://schemas.microsoft.com/office/powerpoint/2010/main" val="227973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43" y="764704"/>
            <a:ext cx="8424936" cy="5632311"/>
          </a:xfrm>
          <a:prstGeom prst="rect">
            <a:avLst/>
          </a:prstGeom>
        </p:spPr>
        <p:txBody>
          <a:bodyPr wrap="square">
            <a:spAutoFit/>
          </a:bodyPr>
          <a:lstStyle/>
          <a:p>
            <a:pPr algn="ctr" rtl="0"/>
            <a:r>
              <a:rPr lang="en-US" b="1" i="1" dirty="0">
                <a:solidFill>
                  <a:srgbClr val="FF0000"/>
                </a:solidFill>
                <a:latin typeface="Georgia" pitchFamily="18" charset="0"/>
              </a:rPr>
              <a:t>LASER </a:t>
            </a:r>
            <a:r>
              <a:rPr lang="en-US" b="1" i="1" dirty="0" smtClean="0">
                <a:solidFill>
                  <a:srgbClr val="FF0000"/>
                </a:solidFill>
                <a:latin typeface="Georgia" pitchFamily="18" charset="0"/>
              </a:rPr>
              <a:t>THERAPY</a:t>
            </a:r>
          </a:p>
          <a:p>
            <a:pPr algn="ctr" rtl="0"/>
            <a:endParaRPr lang="en-US" b="1" i="1" dirty="0" smtClean="0">
              <a:latin typeface="Georgia" pitchFamily="18" charset="0"/>
            </a:endParaRPr>
          </a:p>
          <a:p>
            <a:pPr marL="285750" indent="-285750" algn="l" rtl="0">
              <a:buFont typeface="Wingdings" pitchFamily="2" charset="2"/>
              <a:buChar char="ü"/>
            </a:pPr>
            <a:r>
              <a:rPr lang="en-US" b="1" i="1" dirty="0">
                <a:latin typeface="Georgia" pitchFamily="18" charset="0"/>
              </a:rPr>
              <a:t>Laser therapy treatment helps reduce pain and inflammation and enhances tissue healing – both in hard and soft tissues , including muscles , ligaments , and even bones.</a:t>
            </a:r>
          </a:p>
          <a:p>
            <a:pPr algn="l" rtl="0"/>
            <a:endParaRPr lang="en-US" b="1" i="1" dirty="0">
              <a:latin typeface="Georgia" pitchFamily="18" charset="0"/>
            </a:endParaRPr>
          </a:p>
          <a:p>
            <a:pPr marL="285750" indent="-285750" algn="l" rtl="0">
              <a:buFont typeface="Wingdings" pitchFamily="2" charset="2"/>
              <a:buChar char="ü"/>
            </a:pPr>
            <a:r>
              <a:rPr lang="en-US" b="1" i="1" dirty="0">
                <a:solidFill>
                  <a:srgbClr val="0070C0"/>
                </a:solidFill>
                <a:latin typeface="Georgia" pitchFamily="18" charset="0"/>
              </a:rPr>
              <a:t>It increases oxygenation of tissues and allows injured or damaged cells to absorb photons of light , which speeds healing .</a:t>
            </a:r>
          </a:p>
          <a:p>
            <a:pPr algn="l" rtl="0"/>
            <a:r>
              <a:rPr lang="en-US" b="1" i="1" dirty="0">
                <a:latin typeface="Georgia" pitchFamily="18" charset="0"/>
              </a:rPr>
              <a:t> </a:t>
            </a:r>
          </a:p>
          <a:p>
            <a:pPr marL="285750" indent="-285750" algn="l" rtl="0">
              <a:buFont typeface="Wingdings" pitchFamily="2" charset="2"/>
              <a:buChar char="ü"/>
            </a:pPr>
            <a:r>
              <a:rPr lang="en-US" b="1" i="1" dirty="0">
                <a:latin typeface="Georgia" pitchFamily="18" charset="0"/>
              </a:rPr>
              <a:t>Laser therapy can be helpful for acute injuries, such as strains , sprains , shoulder </a:t>
            </a:r>
            <a:r>
              <a:rPr lang="en-US" b="1" i="1" dirty="0" smtClean="0">
                <a:latin typeface="Georgia" pitchFamily="18" charset="0"/>
              </a:rPr>
              <a:t>injuries.</a:t>
            </a:r>
          </a:p>
          <a:p>
            <a:pPr marL="285750" indent="-285750" algn="l" rtl="0">
              <a:buFont typeface="Wingdings" pitchFamily="2" charset="2"/>
              <a:buChar char="ü"/>
            </a:pPr>
            <a:endParaRPr lang="en-US" b="1" i="1" dirty="0" smtClean="0">
              <a:latin typeface="Georgia" pitchFamily="18" charset="0"/>
            </a:endParaRPr>
          </a:p>
          <a:p>
            <a:pPr marL="285750" indent="-285750" algn="l" rtl="0">
              <a:buFont typeface="Wingdings" pitchFamily="2" charset="2"/>
              <a:buChar char="ü"/>
            </a:pPr>
            <a:r>
              <a:rPr lang="en-US" b="1" i="1" dirty="0">
                <a:solidFill>
                  <a:srgbClr val="FF0000"/>
                </a:solidFill>
                <a:latin typeface="Georgia" pitchFamily="18" charset="0"/>
              </a:rPr>
              <a:t>Low-level laser therapy (LLLT) is a pain-free, non-invasive, affordable tool used by physical therapists throughout the healing process that is becoming more prevalent in PT practices nationwide. </a:t>
            </a:r>
          </a:p>
          <a:p>
            <a:pPr marL="285750" indent="-285750" algn="l" rtl="0">
              <a:buFont typeface="Wingdings" pitchFamily="2" charset="2"/>
              <a:buChar char="ü"/>
            </a:pPr>
            <a:endParaRPr lang="en-US" b="1" i="1" dirty="0">
              <a:latin typeface="Georgia" pitchFamily="18" charset="0"/>
            </a:endParaRPr>
          </a:p>
          <a:p>
            <a:pPr marL="285750" indent="-285750" algn="l" rtl="0">
              <a:buFont typeface="Wingdings" pitchFamily="2" charset="2"/>
              <a:buChar char="ü"/>
            </a:pPr>
            <a:r>
              <a:rPr lang="en-US" b="1" i="1" dirty="0">
                <a:latin typeface="Georgia" pitchFamily="18" charset="0"/>
              </a:rPr>
              <a:t>Low-level cold lasers are absorbed into the skin to increase cellular activity in tissues, which can bring healing to injured areas</a:t>
            </a:r>
            <a:r>
              <a:rPr lang="en-US" b="1" i="1" dirty="0" smtClean="0">
                <a:latin typeface="Georgia" pitchFamily="18" charset="0"/>
              </a:rPr>
              <a:t>.</a:t>
            </a:r>
            <a:endParaRPr lang="ar-IQ" sz="2000" b="1" dirty="0">
              <a:latin typeface="Georgia" pitchFamily="18" charset="0"/>
            </a:endParaRPr>
          </a:p>
        </p:txBody>
      </p:sp>
    </p:spTree>
    <p:extLst>
      <p:ext uri="{BB962C8B-B14F-4D97-AF65-F5344CB8AC3E}">
        <p14:creationId xmlns:p14="http://schemas.microsoft.com/office/powerpoint/2010/main" val="1185677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052736"/>
            <a:ext cx="8064896" cy="2862322"/>
          </a:xfrm>
          <a:prstGeom prst="rect">
            <a:avLst/>
          </a:prstGeom>
        </p:spPr>
        <p:txBody>
          <a:bodyPr wrap="square">
            <a:spAutoFit/>
          </a:bodyPr>
          <a:lstStyle/>
          <a:p>
            <a:pPr algn="l" rtl="0">
              <a:buFont typeface="Wingdings" pitchFamily="2" charset="2"/>
              <a:buChar char="ü"/>
            </a:pPr>
            <a:r>
              <a:rPr lang="en-US" b="1" i="1" dirty="0">
                <a:solidFill>
                  <a:srgbClr val="FF0000"/>
                </a:solidFill>
                <a:latin typeface="Georgia" pitchFamily="18" charset="0"/>
              </a:rPr>
              <a:t>Laser is a Monochromatic  coherent beam produces “speckles” emission of high power density which can cause a local heating of inhomogeneous tissues.</a:t>
            </a:r>
          </a:p>
          <a:p>
            <a:pPr algn="l" rtl="0">
              <a:buFont typeface="Wingdings" pitchFamily="2" charset="2"/>
              <a:buChar char="ü"/>
            </a:pPr>
            <a:endParaRPr lang="en-US" b="1" i="1" dirty="0">
              <a:solidFill>
                <a:srgbClr val="FF0000"/>
              </a:solidFill>
              <a:latin typeface="Georgia" pitchFamily="18" charset="0"/>
            </a:endParaRPr>
          </a:p>
          <a:p>
            <a:pPr algn="l" rtl="0">
              <a:buNone/>
            </a:pPr>
            <a:endParaRPr lang="en-US" b="1" i="1" dirty="0">
              <a:latin typeface="Georgia" pitchFamily="18" charset="0"/>
            </a:endParaRPr>
          </a:p>
          <a:p>
            <a:pPr algn="l" rtl="0">
              <a:buFont typeface="Wingdings" pitchFamily="2" charset="2"/>
              <a:buChar char="ü"/>
            </a:pPr>
            <a:r>
              <a:rPr lang="en-US" b="1" i="1" dirty="0">
                <a:latin typeface="Georgia" pitchFamily="18" charset="0"/>
              </a:rPr>
              <a:t> Laser Therapy works on the principle of inducing a biological response through energy transfer, in that the photonic energy delivered in to the tissue by the laser modulate the biological processes within the tissue. So it is </a:t>
            </a:r>
            <a:r>
              <a:rPr lang="en-US" b="1" i="1" dirty="0" smtClean="0">
                <a:latin typeface="Georgia" pitchFamily="18" charset="0"/>
              </a:rPr>
              <a:t>called</a:t>
            </a:r>
            <a:r>
              <a:rPr lang="en-US" b="1" i="1" dirty="0">
                <a:latin typeface="Georgia" pitchFamily="18" charset="0"/>
              </a:rPr>
              <a:t> </a:t>
            </a:r>
            <a:r>
              <a:rPr lang="en-US" b="1" i="1" dirty="0">
                <a:solidFill>
                  <a:srgbClr val="00B0F0"/>
                </a:solidFill>
                <a:latin typeface="Georgia" pitchFamily="18" charset="0"/>
              </a:rPr>
              <a:t>PHOTOBIOMODULATION.</a:t>
            </a:r>
          </a:p>
        </p:txBody>
      </p:sp>
      <p:pic>
        <p:nvPicPr>
          <p:cNvPr id="4" name="Picture 3" descr="WP_20131207_054.jpg"/>
          <p:cNvPicPr>
            <a:picLocks noChangeAspect="1"/>
          </p:cNvPicPr>
          <p:nvPr/>
        </p:nvPicPr>
        <p:blipFill>
          <a:blip r:embed="rId2" cstate="print"/>
          <a:stretch>
            <a:fillRect/>
          </a:stretch>
        </p:blipFill>
        <p:spPr>
          <a:xfrm>
            <a:off x="1835696" y="4149080"/>
            <a:ext cx="4627059" cy="2236424"/>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362263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2372" y="908720"/>
            <a:ext cx="7140595" cy="5632311"/>
          </a:xfrm>
          <a:prstGeom prst="rect">
            <a:avLst/>
          </a:prstGeom>
        </p:spPr>
        <p:txBody>
          <a:bodyPr wrap="square">
            <a:spAutoFit/>
          </a:bodyPr>
          <a:lstStyle/>
          <a:p>
            <a:pPr algn="ctr" rtl="0"/>
            <a:r>
              <a:rPr lang="en-US" b="1" i="1" dirty="0" smtClean="0">
                <a:solidFill>
                  <a:srgbClr val="FF0000"/>
                </a:solidFill>
                <a:latin typeface="Georgia" pitchFamily="18" charset="0"/>
              </a:rPr>
              <a:t>Advantages</a:t>
            </a:r>
          </a:p>
          <a:p>
            <a:pPr marL="285750" indent="-285750" algn="l" rtl="0">
              <a:buFont typeface="Wingdings" pitchFamily="2" charset="2"/>
              <a:buChar char="ü"/>
            </a:pPr>
            <a:r>
              <a:rPr lang="en-US" b="1" i="1" dirty="0" smtClean="0">
                <a:solidFill>
                  <a:srgbClr val="0070C0"/>
                </a:solidFill>
                <a:latin typeface="Georgia" pitchFamily="18" charset="0"/>
              </a:rPr>
              <a:t>Dry </a:t>
            </a:r>
            <a:r>
              <a:rPr lang="en-US" b="1" i="1" dirty="0">
                <a:solidFill>
                  <a:srgbClr val="0070C0"/>
                </a:solidFill>
                <a:latin typeface="Georgia" pitchFamily="18" charset="0"/>
              </a:rPr>
              <a:t>surgical field and better visualization. </a:t>
            </a:r>
          </a:p>
          <a:p>
            <a:pPr marL="285750" indent="-285750" algn="l" rtl="0">
              <a:buFont typeface="Wingdings" pitchFamily="2" charset="2"/>
              <a:buChar char="ü"/>
            </a:pPr>
            <a:r>
              <a:rPr lang="en-US" b="1" i="1" dirty="0" smtClean="0">
                <a:solidFill>
                  <a:srgbClr val="0070C0"/>
                </a:solidFill>
                <a:latin typeface="Georgia" pitchFamily="18" charset="0"/>
              </a:rPr>
              <a:t>Tissue </a:t>
            </a:r>
            <a:r>
              <a:rPr lang="en-US" b="1" i="1" dirty="0">
                <a:solidFill>
                  <a:srgbClr val="0070C0"/>
                </a:solidFill>
                <a:latin typeface="Georgia" pitchFamily="18" charset="0"/>
              </a:rPr>
              <a:t>surface sterilization and reduction in </a:t>
            </a:r>
            <a:r>
              <a:rPr lang="en-US" b="1" i="1" dirty="0" smtClean="0">
                <a:solidFill>
                  <a:srgbClr val="0070C0"/>
                </a:solidFill>
                <a:latin typeface="Georgia" pitchFamily="18" charset="0"/>
              </a:rPr>
              <a:t>bacteria. </a:t>
            </a:r>
          </a:p>
          <a:p>
            <a:pPr marL="285750" indent="-285750" algn="l" rtl="0">
              <a:buFont typeface="Wingdings" pitchFamily="2" charset="2"/>
              <a:buChar char="ü"/>
            </a:pPr>
            <a:r>
              <a:rPr lang="en-US" b="1" i="1" dirty="0" smtClean="0">
                <a:solidFill>
                  <a:srgbClr val="0070C0"/>
                </a:solidFill>
                <a:latin typeface="Georgia" pitchFamily="18" charset="0"/>
              </a:rPr>
              <a:t>Decreased </a:t>
            </a:r>
            <a:r>
              <a:rPr lang="en-US" b="1" i="1" dirty="0">
                <a:solidFill>
                  <a:srgbClr val="0070C0"/>
                </a:solidFill>
                <a:latin typeface="Georgia" pitchFamily="18" charset="0"/>
              </a:rPr>
              <a:t>swelling, edema and scarring. </a:t>
            </a:r>
          </a:p>
          <a:p>
            <a:pPr marL="285750" indent="-285750" algn="l" rtl="0">
              <a:buFont typeface="Wingdings" pitchFamily="2" charset="2"/>
              <a:buChar char="ü"/>
            </a:pPr>
            <a:r>
              <a:rPr lang="en-US" b="1" i="1" dirty="0" smtClean="0">
                <a:solidFill>
                  <a:srgbClr val="0070C0"/>
                </a:solidFill>
                <a:latin typeface="Georgia" pitchFamily="18" charset="0"/>
              </a:rPr>
              <a:t>Decreased </a:t>
            </a:r>
            <a:r>
              <a:rPr lang="en-US" b="1" i="1" dirty="0">
                <a:solidFill>
                  <a:srgbClr val="0070C0"/>
                </a:solidFill>
                <a:latin typeface="Georgia" pitchFamily="18" charset="0"/>
              </a:rPr>
              <a:t>pain. </a:t>
            </a:r>
          </a:p>
          <a:p>
            <a:pPr marL="285750" indent="-285750" algn="l" rtl="0">
              <a:buFont typeface="Wingdings" pitchFamily="2" charset="2"/>
              <a:buChar char="ü"/>
            </a:pPr>
            <a:r>
              <a:rPr lang="en-US" b="1" i="1" dirty="0" smtClean="0">
                <a:solidFill>
                  <a:srgbClr val="0070C0"/>
                </a:solidFill>
                <a:latin typeface="Georgia" pitchFamily="18" charset="0"/>
              </a:rPr>
              <a:t>Faster </a:t>
            </a:r>
            <a:r>
              <a:rPr lang="en-US" b="1" i="1" dirty="0">
                <a:solidFill>
                  <a:srgbClr val="0070C0"/>
                </a:solidFill>
                <a:latin typeface="Georgia" pitchFamily="18" charset="0"/>
              </a:rPr>
              <a:t>healing response. </a:t>
            </a:r>
          </a:p>
          <a:p>
            <a:pPr marL="285750" indent="-285750" algn="l" rtl="0">
              <a:buFont typeface="Wingdings" pitchFamily="2" charset="2"/>
              <a:buChar char="ü"/>
            </a:pPr>
            <a:r>
              <a:rPr lang="en-US" b="1" i="1" dirty="0" smtClean="0">
                <a:solidFill>
                  <a:srgbClr val="0070C0"/>
                </a:solidFill>
                <a:latin typeface="Georgia" pitchFamily="18" charset="0"/>
              </a:rPr>
              <a:t>Increased </a:t>
            </a:r>
            <a:r>
              <a:rPr lang="en-US" b="1" i="1" dirty="0">
                <a:solidFill>
                  <a:srgbClr val="0070C0"/>
                </a:solidFill>
                <a:latin typeface="Georgia" pitchFamily="18" charset="0"/>
              </a:rPr>
              <a:t>patient acceptance. </a:t>
            </a:r>
          </a:p>
          <a:p>
            <a:pPr marL="285750" indent="-285750" algn="l" rtl="0">
              <a:buFont typeface="Wingdings" pitchFamily="2" charset="2"/>
              <a:buChar char="ü"/>
            </a:pPr>
            <a:r>
              <a:rPr lang="en-US" b="1" i="1" dirty="0" smtClean="0">
                <a:solidFill>
                  <a:srgbClr val="0070C0"/>
                </a:solidFill>
                <a:latin typeface="Georgia" pitchFamily="18" charset="0"/>
              </a:rPr>
              <a:t>Minimal </a:t>
            </a:r>
            <a:r>
              <a:rPr lang="en-US" b="1" i="1" dirty="0">
                <a:solidFill>
                  <a:srgbClr val="0070C0"/>
                </a:solidFill>
                <a:latin typeface="Georgia" pitchFamily="18" charset="0"/>
              </a:rPr>
              <a:t>mechanical trauma. </a:t>
            </a:r>
          </a:p>
          <a:p>
            <a:pPr marL="285750" indent="-285750" algn="l" rtl="0">
              <a:buFont typeface="Wingdings" pitchFamily="2" charset="2"/>
              <a:buChar char="ü"/>
            </a:pPr>
            <a:r>
              <a:rPr lang="en-US" b="1" i="1" dirty="0" smtClean="0">
                <a:solidFill>
                  <a:srgbClr val="0070C0"/>
                </a:solidFill>
                <a:latin typeface="Georgia" pitchFamily="18" charset="0"/>
              </a:rPr>
              <a:t>Negotiates </a:t>
            </a:r>
            <a:r>
              <a:rPr lang="en-US" b="1" i="1" dirty="0">
                <a:solidFill>
                  <a:srgbClr val="0070C0"/>
                </a:solidFill>
                <a:latin typeface="Georgia" pitchFamily="18" charset="0"/>
              </a:rPr>
              <a:t>folds in tissues. </a:t>
            </a:r>
            <a:endParaRPr lang="en-US" b="1" i="1" dirty="0" smtClean="0">
              <a:solidFill>
                <a:srgbClr val="0070C0"/>
              </a:solidFill>
              <a:latin typeface="Georgia" pitchFamily="18" charset="0"/>
            </a:endParaRPr>
          </a:p>
          <a:p>
            <a:pPr marL="285750" indent="-285750" algn="l" rtl="0">
              <a:buFont typeface="Wingdings" pitchFamily="2" charset="2"/>
              <a:buChar char="ü"/>
            </a:pPr>
            <a:endParaRPr lang="en-US" b="1" i="1" dirty="0">
              <a:solidFill>
                <a:srgbClr val="00B0F0"/>
              </a:solidFill>
              <a:latin typeface="Georgia" pitchFamily="18" charset="0"/>
            </a:endParaRPr>
          </a:p>
          <a:p>
            <a:pPr algn="ctr" rtl="0"/>
            <a:r>
              <a:rPr lang="en-US" b="1" i="1" dirty="0" smtClean="0">
                <a:solidFill>
                  <a:srgbClr val="FF0000"/>
                </a:solidFill>
                <a:latin typeface="Georgia" pitchFamily="18" charset="0"/>
              </a:rPr>
              <a:t>Disadvantages</a:t>
            </a:r>
            <a:endParaRPr lang="en-US" b="1" i="1" dirty="0" smtClean="0">
              <a:latin typeface="Georgia" pitchFamily="18" charset="0"/>
            </a:endParaRPr>
          </a:p>
          <a:p>
            <a:pPr marL="285750" indent="-285750" algn="l" rtl="0">
              <a:buFont typeface="Wingdings" pitchFamily="2" charset="2"/>
              <a:buChar char="ü"/>
            </a:pPr>
            <a:r>
              <a:rPr lang="en-US" b="1" i="1" dirty="0">
                <a:latin typeface="Georgia" pitchFamily="18" charset="0"/>
                <a:cs typeface="Calibri" pitchFamily="34" charset="0"/>
              </a:rPr>
              <a:t>Expensive. </a:t>
            </a:r>
          </a:p>
          <a:p>
            <a:pPr marL="285750" indent="-285750" algn="l" rtl="0">
              <a:buFont typeface="Wingdings" pitchFamily="2" charset="2"/>
              <a:buChar char="ü"/>
            </a:pPr>
            <a:r>
              <a:rPr lang="en-US" b="1" i="1" dirty="0" smtClean="0">
                <a:latin typeface="Georgia" pitchFamily="18" charset="0"/>
                <a:cs typeface="Calibri" pitchFamily="34" charset="0"/>
              </a:rPr>
              <a:t>Require </a:t>
            </a:r>
            <a:r>
              <a:rPr lang="en-US" b="1" i="1" dirty="0">
                <a:latin typeface="Georgia" pitchFamily="18" charset="0"/>
                <a:cs typeface="Calibri" pitchFamily="34" charset="0"/>
              </a:rPr>
              <a:t>specialized training. </a:t>
            </a:r>
          </a:p>
          <a:p>
            <a:pPr marL="285750" indent="-285750" algn="l" rtl="0">
              <a:buFont typeface="Wingdings" pitchFamily="2" charset="2"/>
              <a:buChar char="ü"/>
            </a:pPr>
            <a:r>
              <a:rPr lang="en-US" b="1" i="1" dirty="0" smtClean="0">
                <a:latin typeface="Georgia" pitchFamily="18" charset="0"/>
                <a:cs typeface="Calibri" pitchFamily="34" charset="0"/>
              </a:rPr>
              <a:t>No </a:t>
            </a:r>
            <a:r>
              <a:rPr lang="en-US" b="1" i="1" dirty="0">
                <a:latin typeface="Georgia" pitchFamily="18" charset="0"/>
                <a:cs typeface="Calibri" pitchFamily="34" charset="0"/>
              </a:rPr>
              <a:t>single wavelength will optimally treat all dental disease. </a:t>
            </a:r>
          </a:p>
          <a:p>
            <a:pPr marL="285750" indent="-285750" algn="l" rtl="0">
              <a:buFont typeface="Wingdings" pitchFamily="2" charset="2"/>
              <a:buChar char="ü"/>
            </a:pPr>
            <a:r>
              <a:rPr lang="en-US" b="1" i="1" dirty="0" smtClean="0">
                <a:latin typeface="Georgia" pitchFamily="18" charset="0"/>
                <a:cs typeface="Calibri" pitchFamily="34" charset="0"/>
              </a:rPr>
              <a:t>There </a:t>
            </a:r>
            <a:r>
              <a:rPr lang="en-US" b="1" i="1" dirty="0">
                <a:latin typeface="Georgia" pitchFamily="18" charset="0"/>
                <a:cs typeface="Calibri" pitchFamily="34" charset="0"/>
              </a:rPr>
              <a:t>is inability to remove metallic and cast-porcelain defective restorations. </a:t>
            </a:r>
          </a:p>
          <a:p>
            <a:pPr marL="285750" indent="-285750" algn="l" rtl="0">
              <a:buFont typeface="Wingdings" pitchFamily="2" charset="2"/>
              <a:buChar char="ü"/>
            </a:pPr>
            <a:r>
              <a:rPr lang="en-US" b="1" i="1" dirty="0" smtClean="0">
                <a:latin typeface="Georgia" pitchFamily="18" charset="0"/>
                <a:cs typeface="Calibri" pitchFamily="34" charset="0"/>
              </a:rPr>
              <a:t>Harmful </a:t>
            </a:r>
            <a:r>
              <a:rPr lang="en-US" b="1" i="1" dirty="0">
                <a:latin typeface="Georgia" pitchFamily="18" charset="0"/>
                <a:cs typeface="Calibri" pitchFamily="34" charset="0"/>
              </a:rPr>
              <a:t>to eyes and skin. </a:t>
            </a:r>
          </a:p>
          <a:p>
            <a:pPr algn="l" rtl="0"/>
            <a:endParaRPr lang="en-US" b="1" i="1" dirty="0">
              <a:latin typeface="Georgia" pitchFamily="18" charset="0"/>
            </a:endParaRPr>
          </a:p>
          <a:p>
            <a:pPr algn="l" rtl="0"/>
            <a:r>
              <a:rPr lang="en-US" b="1" i="1" dirty="0" smtClean="0">
                <a:latin typeface="Georgia" pitchFamily="18" charset="0"/>
              </a:rPr>
              <a:t> </a:t>
            </a:r>
            <a:endParaRPr lang="ar-IQ" b="1" i="1" dirty="0">
              <a:latin typeface="Georgia" pitchFamily="18" charset="0"/>
            </a:endParaRPr>
          </a:p>
        </p:txBody>
      </p:sp>
    </p:spTree>
    <p:extLst>
      <p:ext uri="{BB962C8B-B14F-4D97-AF65-F5344CB8AC3E}">
        <p14:creationId xmlns:p14="http://schemas.microsoft.com/office/powerpoint/2010/main" val="3698765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ser clinical effects.jpg"/>
          <p:cNvPicPr>
            <a:picLocks noChangeAspect="1"/>
          </p:cNvPicPr>
          <p:nvPr/>
        </p:nvPicPr>
        <p:blipFill>
          <a:blip r:embed="rId3"/>
          <a:stretch>
            <a:fillRect/>
          </a:stretch>
        </p:blipFill>
        <p:spPr>
          <a:xfrm>
            <a:off x="0" y="-8044"/>
            <a:ext cx="9144000" cy="6866044"/>
          </a:xfrm>
          <a:prstGeom prst="rect">
            <a:avLst/>
          </a:prstGeom>
        </p:spPr>
      </p:pic>
      <p:sp>
        <p:nvSpPr>
          <p:cNvPr id="4" name="Rectangle 3"/>
          <p:cNvSpPr/>
          <p:nvPr/>
        </p:nvSpPr>
        <p:spPr>
          <a:xfrm>
            <a:off x="323528" y="378625"/>
            <a:ext cx="3114955" cy="338554"/>
          </a:xfrm>
          <a:prstGeom prst="rect">
            <a:avLst/>
          </a:prstGeom>
        </p:spPr>
        <p:txBody>
          <a:bodyPr wrap="none">
            <a:spAutoFit/>
          </a:bodyPr>
          <a:lstStyle/>
          <a:p>
            <a:r>
              <a:rPr lang="en-US" sz="1600" b="1" i="1" dirty="0">
                <a:solidFill>
                  <a:srgbClr val="FF0000"/>
                </a:solidFill>
                <a:latin typeface="Georgia" pitchFamily="18" charset="0"/>
              </a:rPr>
              <a:t>LASER CLINICAL EFFECTS</a:t>
            </a:r>
            <a:endParaRPr lang="ar-IQ" sz="1600" b="1" dirty="0">
              <a:solidFill>
                <a:srgbClr val="FF0000"/>
              </a:solidFill>
              <a:latin typeface="Georgia" pitchFamily="18" charset="0"/>
            </a:endParaRPr>
          </a:p>
        </p:txBody>
      </p:sp>
    </p:spTree>
    <p:extLst>
      <p:ext uri="{BB962C8B-B14F-4D97-AF65-F5344CB8AC3E}">
        <p14:creationId xmlns:p14="http://schemas.microsoft.com/office/powerpoint/2010/main" val="101027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ser clinical effects 1.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87611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9512" y="1052736"/>
            <a:ext cx="8496944" cy="1173163"/>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dirty="0" smtClean="0">
                <a:ln w="50800"/>
                <a:solidFill>
                  <a:srgbClr val="FFFF00"/>
                </a:solidFill>
                <a:effectLst/>
                <a:latin typeface="Times New Roman" pitchFamily="18" charset="0"/>
                <a:cs typeface="Times New Roman" pitchFamily="18" charset="0"/>
              </a:rPr>
              <a:t/>
            </a:r>
            <a:br>
              <a:rPr lang="en-US" sz="2800" dirty="0" smtClean="0">
                <a:ln w="50800"/>
                <a:solidFill>
                  <a:srgbClr val="FFFF00"/>
                </a:solidFill>
                <a:effectLst/>
                <a:latin typeface="Times New Roman" pitchFamily="18" charset="0"/>
                <a:cs typeface="Times New Roman" pitchFamily="18" charset="0"/>
              </a:rPr>
            </a:br>
            <a:r>
              <a:rPr lang="en-US" sz="2800" dirty="0" smtClean="0">
                <a:ln w="50800"/>
                <a:solidFill>
                  <a:srgbClr val="FFFF00"/>
                </a:solidFill>
                <a:effectLst/>
                <a:latin typeface="Times New Roman" pitchFamily="18" charset="0"/>
                <a:cs typeface="Times New Roman" pitchFamily="18" charset="0"/>
              </a:rPr>
              <a:t> </a:t>
            </a:r>
            <a:endParaRPr lang="en-US" sz="2800" dirty="0">
              <a:ln w="50800"/>
              <a:solidFill>
                <a:srgbClr val="FFFF00"/>
              </a:solidFill>
              <a:effectLst/>
              <a:latin typeface="Times New Roman" pitchFamily="18" charset="0"/>
              <a:cs typeface="Times New Roman" pitchFamily="18" charset="0"/>
            </a:endParaRPr>
          </a:p>
        </p:txBody>
      </p:sp>
      <p:pic>
        <p:nvPicPr>
          <p:cNvPr id="5" name="Content Placeholder 3" descr="LASER EFFECTS (2).jpg"/>
          <p:cNvPicPr>
            <a:picLocks noChangeAspect="1"/>
          </p:cNvPicPr>
          <p:nvPr/>
        </p:nvPicPr>
        <p:blipFill>
          <a:blip r:embed="rId2"/>
          <a:stretch>
            <a:fillRect/>
          </a:stretch>
        </p:blipFill>
        <p:spPr>
          <a:xfrm>
            <a:off x="0" y="0"/>
            <a:ext cx="9144000" cy="6858000"/>
          </a:xfrm>
          <a:prstGeom prst="rect">
            <a:avLst/>
          </a:prstGeom>
          <a:solidFill>
            <a:schemeClr val="bg2"/>
          </a:solidFill>
        </p:spPr>
      </p:pic>
    </p:spTree>
    <p:extLst>
      <p:ext uri="{BB962C8B-B14F-4D97-AF65-F5344CB8AC3E}">
        <p14:creationId xmlns:p14="http://schemas.microsoft.com/office/powerpoint/2010/main" val="4175185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60952"/>
            <a:ext cx="3312368" cy="2862322"/>
          </a:xfrm>
          <a:prstGeom prst="rect">
            <a:avLst/>
          </a:prstGeom>
        </p:spPr>
        <p:txBody>
          <a:bodyPr wrap="square">
            <a:spAutoFit/>
          </a:bodyPr>
          <a:lstStyle/>
          <a:p>
            <a:pPr algn="l" rtl="0">
              <a:buNone/>
            </a:pPr>
            <a:endParaRPr lang="en-US" i="1" dirty="0">
              <a:solidFill>
                <a:schemeClr val="accent2"/>
              </a:solidFill>
            </a:endParaRPr>
          </a:p>
          <a:p>
            <a:pPr lvl="0" algn="l" rtl="0">
              <a:buFont typeface="Wingdings" pitchFamily="2" charset="2"/>
              <a:buChar char="ü"/>
            </a:pPr>
            <a:r>
              <a:rPr lang="en-US" i="1" dirty="0">
                <a:solidFill>
                  <a:schemeClr val="accent2"/>
                </a:solidFill>
              </a:rPr>
              <a:t>Wound healing ,                           </a:t>
            </a:r>
          </a:p>
          <a:p>
            <a:pPr lvl="0" algn="l" rtl="0">
              <a:buFont typeface="Wingdings" pitchFamily="2" charset="2"/>
              <a:buChar char="ü"/>
            </a:pPr>
            <a:r>
              <a:rPr lang="en-US" i="1" dirty="0">
                <a:solidFill>
                  <a:schemeClr val="accent2"/>
                </a:solidFill>
              </a:rPr>
              <a:t>Pain Management</a:t>
            </a:r>
          </a:p>
          <a:p>
            <a:pPr lvl="0" algn="l" rtl="0">
              <a:buFont typeface="Wingdings" pitchFamily="2" charset="2"/>
              <a:buChar char="ü"/>
            </a:pPr>
            <a:r>
              <a:rPr lang="en-US" i="1" dirty="0">
                <a:solidFill>
                  <a:schemeClr val="accent2"/>
                </a:solidFill>
              </a:rPr>
              <a:t>Cosmetic regeneration,</a:t>
            </a:r>
          </a:p>
          <a:p>
            <a:pPr lvl="0" algn="l" rtl="0">
              <a:buFont typeface="Wingdings" pitchFamily="2" charset="2"/>
              <a:buChar char="ü"/>
            </a:pPr>
            <a:r>
              <a:rPr lang="en-US" i="1" dirty="0">
                <a:solidFill>
                  <a:schemeClr val="accent2"/>
                </a:solidFill>
              </a:rPr>
              <a:t>Soft tissue injury treatment</a:t>
            </a:r>
          </a:p>
          <a:p>
            <a:pPr lvl="0" algn="l" rtl="0">
              <a:buFont typeface="Wingdings" pitchFamily="2" charset="2"/>
              <a:buChar char="ü"/>
            </a:pPr>
            <a:r>
              <a:rPr lang="en-US" i="1" dirty="0">
                <a:solidFill>
                  <a:schemeClr val="accent2"/>
                </a:solidFill>
              </a:rPr>
              <a:t>Skin Treatment</a:t>
            </a:r>
          </a:p>
          <a:p>
            <a:pPr lvl="0" algn="l" rtl="0">
              <a:buFont typeface="Wingdings" pitchFamily="2" charset="2"/>
              <a:buChar char="ü"/>
            </a:pPr>
            <a:r>
              <a:rPr lang="en-US" i="1" dirty="0">
                <a:solidFill>
                  <a:schemeClr val="accent2"/>
                </a:solidFill>
              </a:rPr>
              <a:t>Diabetic wound healing</a:t>
            </a:r>
          </a:p>
          <a:p>
            <a:pPr lvl="0" algn="l" rtl="0">
              <a:buFont typeface="Wingdings" pitchFamily="2" charset="2"/>
              <a:buChar char="ü"/>
            </a:pPr>
            <a:r>
              <a:rPr lang="en-US" i="1" dirty="0">
                <a:solidFill>
                  <a:schemeClr val="accent2"/>
                </a:solidFill>
              </a:rPr>
              <a:t>Dental,</a:t>
            </a:r>
          </a:p>
          <a:p>
            <a:pPr lvl="0" algn="l" rtl="0">
              <a:buFont typeface="Wingdings" pitchFamily="2" charset="2"/>
              <a:buChar char="ü"/>
            </a:pPr>
            <a:r>
              <a:rPr lang="en-US" i="1" dirty="0">
                <a:solidFill>
                  <a:schemeClr val="accent2"/>
                </a:solidFill>
              </a:rPr>
              <a:t>Hair fall control</a:t>
            </a:r>
          </a:p>
          <a:p>
            <a:pPr lvl="0" algn="l" rtl="0"/>
            <a:endParaRPr lang="en-US" i="1" dirty="0">
              <a:solidFill>
                <a:schemeClr val="accent2"/>
              </a:solidFill>
            </a:endParaRPr>
          </a:p>
        </p:txBody>
      </p:sp>
      <p:sp>
        <p:nvSpPr>
          <p:cNvPr id="3" name="Rectangle 2"/>
          <p:cNvSpPr/>
          <p:nvPr/>
        </p:nvSpPr>
        <p:spPr>
          <a:xfrm>
            <a:off x="3345149" y="2654910"/>
            <a:ext cx="2854672" cy="2585323"/>
          </a:xfrm>
          <a:prstGeom prst="rect">
            <a:avLst/>
          </a:prstGeom>
        </p:spPr>
        <p:txBody>
          <a:bodyPr wrap="square">
            <a:spAutoFit/>
          </a:bodyPr>
          <a:lstStyle/>
          <a:p>
            <a:pPr lvl="0" algn="l" rtl="0">
              <a:buFont typeface="Wingdings" pitchFamily="2" charset="2"/>
              <a:buChar char="ü"/>
            </a:pPr>
            <a:r>
              <a:rPr lang="en-US" i="1" dirty="0" smtClean="0">
                <a:solidFill>
                  <a:schemeClr val="accent2"/>
                </a:solidFill>
              </a:rPr>
              <a:t>Acute </a:t>
            </a:r>
            <a:r>
              <a:rPr lang="en-US" i="1" dirty="0">
                <a:solidFill>
                  <a:schemeClr val="accent2"/>
                </a:solidFill>
              </a:rPr>
              <a:t>and chronic pain</a:t>
            </a:r>
          </a:p>
          <a:p>
            <a:pPr lvl="0" algn="l" rtl="0">
              <a:buFont typeface="Wingdings" pitchFamily="2" charset="2"/>
              <a:buChar char="ü"/>
            </a:pPr>
            <a:r>
              <a:rPr lang="en-US" i="1" dirty="0">
                <a:solidFill>
                  <a:schemeClr val="accent2"/>
                </a:solidFill>
              </a:rPr>
              <a:t>Non union,</a:t>
            </a:r>
          </a:p>
          <a:p>
            <a:pPr lvl="0" algn="l" rtl="0">
              <a:buFont typeface="Wingdings" pitchFamily="2" charset="2"/>
              <a:buChar char="ü"/>
            </a:pPr>
            <a:r>
              <a:rPr lang="en-US" i="1" dirty="0" smtClean="0">
                <a:solidFill>
                  <a:schemeClr val="accent2"/>
                </a:solidFill>
              </a:rPr>
              <a:t>Burns</a:t>
            </a:r>
            <a:r>
              <a:rPr lang="en-US" i="1" dirty="0">
                <a:solidFill>
                  <a:schemeClr val="accent2"/>
                </a:solidFill>
              </a:rPr>
              <a:t>,</a:t>
            </a:r>
          </a:p>
          <a:p>
            <a:pPr lvl="0" algn="l" rtl="0">
              <a:buFont typeface="Wingdings" pitchFamily="2" charset="2"/>
              <a:buChar char="ü"/>
            </a:pPr>
            <a:r>
              <a:rPr lang="en-US" i="1" dirty="0" smtClean="0">
                <a:solidFill>
                  <a:schemeClr val="accent2"/>
                </a:solidFill>
              </a:rPr>
              <a:t>Plantar </a:t>
            </a:r>
            <a:r>
              <a:rPr lang="en-US" i="1" dirty="0">
                <a:solidFill>
                  <a:schemeClr val="accent2"/>
                </a:solidFill>
              </a:rPr>
              <a:t>fasciitis,</a:t>
            </a:r>
          </a:p>
          <a:p>
            <a:pPr lvl="0" algn="l" rtl="0">
              <a:buFont typeface="Wingdings" pitchFamily="2" charset="2"/>
              <a:buChar char="ü"/>
            </a:pPr>
            <a:r>
              <a:rPr lang="en-US" i="1" dirty="0">
                <a:solidFill>
                  <a:schemeClr val="accent2"/>
                </a:solidFill>
              </a:rPr>
              <a:t>Frozen shoulder</a:t>
            </a:r>
            <a:r>
              <a:rPr lang="en-US" i="1" dirty="0" smtClean="0">
                <a:solidFill>
                  <a:schemeClr val="accent2"/>
                </a:solidFill>
              </a:rPr>
              <a:t>,,</a:t>
            </a:r>
            <a:endParaRPr lang="en-US" i="1" dirty="0">
              <a:solidFill>
                <a:schemeClr val="accent2"/>
              </a:solidFill>
            </a:endParaRPr>
          </a:p>
          <a:p>
            <a:pPr lvl="0" algn="l" rtl="0">
              <a:buFont typeface="Wingdings" pitchFamily="2" charset="2"/>
              <a:buChar char="ü"/>
            </a:pPr>
            <a:r>
              <a:rPr lang="en-US" i="1" dirty="0">
                <a:solidFill>
                  <a:schemeClr val="accent2"/>
                </a:solidFill>
              </a:rPr>
              <a:t>Osteoarthritis ,</a:t>
            </a:r>
          </a:p>
          <a:p>
            <a:pPr lvl="0" algn="l" rtl="0">
              <a:buFont typeface="Wingdings" pitchFamily="2" charset="2"/>
              <a:buChar char="ü"/>
            </a:pPr>
            <a:r>
              <a:rPr lang="en-US" i="1" dirty="0">
                <a:solidFill>
                  <a:schemeClr val="accent2"/>
                </a:solidFill>
              </a:rPr>
              <a:t>Rheumatoid ARTHRITIS,</a:t>
            </a:r>
          </a:p>
          <a:p>
            <a:pPr lvl="0" algn="l" rtl="0">
              <a:buFont typeface="Wingdings" pitchFamily="2" charset="2"/>
              <a:buChar char="ü"/>
            </a:pPr>
            <a:r>
              <a:rPr lang="en-US" i="1" dirty="0">
                <a:solidFill>
                  <a:schemeClr val="accent2"/>
                </a:solidFill>
              </a:rPr>
              <a:t>Ligament and TENDON Injuries</a:t>
            </a:r>
            <a:r>
              <a:rPr lang="en-US" i="1" dirty="0" smtClean="0">
                <a:solidFill>
                  <a:schemeClr val="accent2"/>
                </a:solidFill>
              </a:rPr>
              <a:t>,</a:t>
            </a:r>
            <a:endParaRPr lang="en-US" i="1" dirty="0">
              <a:solidFill>
                <a:schemeClr val="accent2"/>
              </a:solidFill>
            </a:endParaRPr>
          </a:p>
        </p:txBody>
      </p:sp>
      <p:sp>
        <p:nvSpPr>
          <p:cNvPr id="5" name="Rectangle 4"/>
          <p:cNvSpPr/>
          <p:nvPr/>
        </p:nvSpPr>
        <p:spPr>
          <a:xfrm>
            <a:off x="6199821" y="2366878"/>
            <a:ext cx="2808312" cy="2308324"/>
          </a:xfrm>
          <a:prstGeom prst="rect">
            <a:avLst/>
          </a:prstGeom>
        </p:spPr>
        <p:txBody>
          <a:bodyPr wrap="square">
            <a:spAutoFit/>
          </a:bodyPr>
          <a:lstStyle/>
          <a:p>
            <a:pPr algn="l" rtl="0">
              <a:buNone/>
            </a:pPr>
            <a:endParaRPr lang="en-US" i="1" dirty="0">
              <a:solidFill>
                <a:schemeClr val="accent2"/>
              </a:solidFill>
            </a:endParaRPr>
          </a:p>
          <a:p>
            <a:pPr algn="l" rtl="0">
              <a:buFont typeface="Wingdings" pitchFamily="2" charset="2"/>
              <a:buChar char="ü"/>
            </a:pPr>
            <a:r>
              <a:rPr lang="en-US" i="1" dirty="0" err="1">
                <a:solidFill>
                  <a:schemeClr val="accent2"/>
                </a:solidFill>
              </a:rPr>
              <a:t>Haematomas</a:t>
            </a:r>
            <a:endParaRPr lang="en-US" i="1" dirty="0">
              <a:solidFill>
                <a:schemeClr val="accent2"/>
              </a:solidFill>
            </a:endParaRPr>
          </a:p>
          <a:p>
            <a:pPr algn="l" rtl="0">
              <a:buFont typeface="Wingdings" pitchFamily="2" charset="2"/>
              <a:buChar char="ü"/>
            </a:pPr>
            <a:r>
              <a:rPr lang="en-US" i="1" dirty="0" err="1" smtClean="0">
                <a:solidFill>
                  <a:schemeClr val="accent2"/>
                </a:solidFill>
              </a:rPr>
              <a:t>Chrondomalacial</a:t>
            </a:r>
            <a:r>
              <a:rPr lang="en-US" i="1" dirty="0" smtClean="0">
                <a:solidFill>
                  <a:schemeClr val="accent2"/>
                </a:solidFill>
              </a:rPr>
              <a:t> </a:t>
            </a:r>
            <a:r>
              <a:rPr lang="en-US" i="1" dirty="0">
                <a:solidFill>
                  <a:schemeClr val="accent2"/>
                </a:solidFill>
              </a:rPr>
              <a:t>patella</a:t>
            </a:r>
          </a:p>
          <a:p>
            <a:pPr algn="l" rtl="0">
              <a:buFont typeface="Wingdings" pitchFamily="2" charset="2"/>
              <a:buChar char="ü"/>
            </a:pPr>
            <a:r>
              <a:rPr lang="en-US" i="1" dirty="0">
                <a:solidFill>
                  <a:schemeClr val="accent2"/>
                </a:solidFill>
              </a:rPr>
              <a:t>Post Herpetic Neuralgia</a:t>
            </a:r>
          </a:p>
          <a:p>
            <a:pPr algn="l" rtl="0">
              <a:buFont typeface="Wingdings" pitchFamily="2" charset="2"/>
              <a:buChar char="ü"/>
            </a:pPr>
            <a:r>
              <a:rPr lang="en-US" i="1" dirty="0">
                <a:solidFill>
                  <a:schemeClr val="accent2"/>
                </a:solidFill>
              </a:rPr>
              <a:t>Brachial Neuralgia</a:t>
            </a:r>
          </a:p>
          <a:p>
            <a:pPr algn="l" rtl="0">
              <a:buFont typeface="Wingdings" pitchFamily="2" charset="2"/>
              <a:buChar char="ü"/>
            </a:pPr>
            <a:r>
              <a:rPr lang="en-US" i="1" dirty="0" smtClean="0">
                <a:solidFill>
                  <a:schemeClr val="accent2"/>
                </a:solidFill>
              </a:rPr>
              <a:t>Ulcers</a:t>
            </a:r>
            <a:endParaRPr lang="en-US" i="1" dirty="0">
              <a:solidFill>
                <a:schemeClr val="accent2"/>
              </a:solidFill>
            </a:endParaRPr>
          </a:p>
          <a:p>
            <a:pPr algn="l" rtl="0">
              <a:buFont typeface="Wingdings" pitchFamily="2" charset="2"/>
              <a:buChar char="ü"/>
            </a:pPr>
            <a:r>
              <a:rPr lang="en-US" i="1" dirty="0">
                <a:solidFill>
                  <a:schemeClr val="accent2"/>
                </a:solidFill>
              </a:rPr>
              <a:t>Dermatitis</a:t>
            </a:r>
          </a:p>
          <a:p>
            <a:pPr algn="l" rtl="0">
              <a:buFont typeface="Wingdings" pitchFamily="2" charset="2"/>
              <a:buChar char="ü"/>
            </a:pPr>
            <a:r>
              <a:rPr lang="en-US" i="1" dirty="0">
                <a:solidFill>
                  <a:schemeClr val="accent2"/>
                </a:solidFill>
              </a:rPr>
              <a:t>Acute </a:t>
            </a:r>
            <a:r>
              <a:rPr lang="en-US" i="1" dirty="0" smtClean="0">
                <a:solidFill>
                  <a:schemeClr val="accent2"/>
                </a:solidFill>
              </a:rPr>
              <a:t>Epididymitis</a:t>
            </a:r>
            <a:endParaRPr lang="en-US" i="1" dirty="0">
              <a:solidFill>
                <a:schemeClr val="accent2"/>
              </a:solidFill>
            </a:endParaRPr>
          </a:p>
        </p:txBody>
      </p:sp>
      <p:sp>
        <p:nvSpPr>
          <p:cNvPr id="6" name="Rectangle 5"/>
          <p:cNvSpPr/>
          <p:nvPr/>
        </p:nvSpPr>
        <p:spPr>
          <a:xfrm>
            <a:off x="539551" y="1127646"/>
            <a:ext cx="7515043" cy="1077218"/>
          </a:xfrm>
          <a:prstGeom prst="rect">
            <a:avLst/>
          </a:prstGeom>
        </p:spPr>
        <p:txBody>
          <a:bodyPr wrap="square">
            <a:spAutoFit/>
          </a:bodyPr>
          <a:lstStyle/>
          <a:p>
            <a:pPr algn="l" rtl="0">
              <a:buNone/>
            </a:pPr>
            <a:r>
              <a:rPr lang="en-US" sz="1600" b="1" i="1" dirty="0">
                <a:solidFill>
                  <a:srgbClr val="FF0000"/>
                </a:solidFill>
                <a:latin typeface="Georgia" pitchFamily="18" charset="0"/>
              </a:rPr>
              <a:t>ENERGY SELECTION:-</a:t>
            </a:r>
          </a:p>
          <a:p>
            <a:pPr algn="l" rtl="0">
              <a:buFont typeface="Wingdings" pitchFamily="2" charset="2"/>
              <a:buChar char="ü"/>
            </a:pPr>
            <a:r>
              <a:rPr lang="en-US" sz="1600" b="1" i="1" dirty="0">
                <a:solidFill>
                  <a:srgbClr val="FF0000"/>
                </a:solidFill>
                <a:latin typeface="Georgia" pitchFamily="18" charset="0"/>
              </a:rPr>
              <a:t>In general superficial/acute pain 1 to 5 J/cm2 within 6 to 8 min. </a:t>
            </a:r>
          </a:p>
          <a:p>
            <a:pPr algn="l" rtl="0">
              <a:buFont typeface="Wingdings" pitchFamily="2" charset="2"/>
              <a:buChar char="ü"/>
            </a:pPr>
            <a:r>
              <a:rPr lang="en-US" sz="1600" b="1" i="1" dirty="0">
                <a:solidFill>
                  <a:srgbClr val="FF0000"/>
                </a:solidFill>
                <a:latin typeface="Georgia" pitchFamily="18" charset="0"/>
              </a:rPr>
              <a:t>Deep/chronic pain 8 to 12J/cm2 within 6 to 8 min.</a:t>
            </a:r>
          </a:p>
          <a:p>
            <a:pPr algn="l" rtl="0">
              <a:buFont typeface="Wingdings" pitchFamily="2" charset="2"/>
              <a:buChar char="ü"/>
            </a:pPr>
            <a:r>
              <a:rPr lang="en-US" sz="1600" b="1" i="1" dirty="0">
                <a:solidFill>
                  <a:srgbClr val="FF0000"/>
                </a:solidFill>
                <a:latin typeface="Georgia" pitchFamily="18" charset="0"/>
              </a:rPr>
              <a:t>If pain area is wider then multiply the energy.</a:t>
            </a:r>
          </a:p>
        </p:txBody>
      </p:sp>
    </p:spTree>
    <p:extLst>
      <p:ext uri="{BB962C8B-B14F-4D97-AF65-F5344CB8AC3E}">
        <p14:creationId xmlns:p14="http://schemas.microsoft.com/office/powerpoint/2010/main" val="100003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96752"/>
            <a:ext cx="8640960" cy="4585871"/>
          </a:xfrm>
          <a:prstGeom prst="rect">
            <a:avLst/>
          </a:prstGeom>
        </p:spPr>
        <p:txBody>
          <a:bodyPr wrap="square">
            <a:spAutoFit/>
          </a:bodyPr>
          <a:lstStyle/>
          <a:p>
            <a:pPr algn="l" rtl="0"/>
            <a:r>
              <a:rPr lang="en-US" sz="2000" b="1" i="1" dirty="0">
                <a:solidFill>
                  <a:srgbClr val="FF0000"/>
                </a:solidFill>
                <a:latin typeface="Georgia" pitchFamily="18" charset="0"/>
              </a:rPr>
              <a:t>The Influence of Low-Intensity Laser </a:t>
            </a:r>
            <a:r>
              <a:rPr lang="en-US" sz="2000" b="1" i="1" dirty="0" smtClean="0">
                <a:solidFill>
                  <a:srgbClr val="FF0000"/>
                </a:solidFill>
                <a:latin typeface="Georgia" pitchFamily="18" charset="0"/>
              </a:rPr>
              <a:t>Therapy on </a:t>
            </a:r>
            <a:r>
              <a:rPr lang="en-US" sz="2000" b="1" i="1" dirty="0">
                <a:solidFill>
                  <a:srgbClr val="FF0000"/>
                </a:solidFill>
                <a:latin typeface="Georgia" pitchFamily="18" charset="0"/>
              </a:rPr>
              <a:t>Bone </a:t>
            </a:r>
            <a:r>
              <a:rPr lang="en-US" sz="2000" b="1" i="1" dirty="0" smtClean="0">
                <a:solidFill>
                  <a:srgbClr val="FF0000"/>
                </a:solidFill>
                <a:latin typeface="Georgia" pitchFamily="18" charset="0"/>
              </a:rPr>
              <a:t>Healing</a:t>
            </a:r>
          </a:p>
          <a:p>
            <a:pPr algn="l" rtl="0"/>
            <a:endParaRPr lang="en-US" sz="2000" b="1" i="1" dirty="0" smtClean="0">
              <a:latin typeface="Georgia" pitchFamily="18" charset="0"/>
            </a:endParaRPr>
          </a:p>
          <a:p>
            <a:pPr marL="285750" indent="-285750" algn="l" rtl="0">
              <a:buFont typeface="Wingdings" pitchFamily="2" charset="2"/>
              <a:buChar char="ü"/>
            </a:pPr>
            <a:r>
              <a:rPr lang="en-US" i="1" dirty="0" smtClean="0">
                <a:latin typeface="Georgia" pitchFamily="18" charset="0"/>
              </a:rPr>
              <a:t>low-intensity </a:t>
            </a:r>
            <a:r>
              <a:rPr lang="en-US" i="1" dirty="0">
                <a:latin typeface="Georgia" pitchFamily="18" charset="0"/>
              </a:rPr>
              <a:t>laser </a:t>
            </a:r>
            <a:r>
              <a:rPr lang="en-US" i="1" dirty="0" smtClean="0">
                <a:latin typeface="Georgia" pitchFamily="18" charset="0"/>
              </a:rPr>
              <a:t>therapy </a:t>
            </a:r>
            <a:r>
              <a:rPr lang="en-US" i="1" dirty="0">
                <a:latin typeface="Georgia" pitchFamily="18" charset="0"/>
              </a:rPr>
              <a:t>(LILT) is to supply </a:t>
            </a:r>
            <a:r>
              <a:rPr lang="en-US" i="1" dirty="0" smtClean="0">
                <a:latin typeface="Georgia" pitchFamily="18" charset="0"/>
              </a:rPr>
              <a:t>direct biostimulative </a:t>
            </a:r>
            <a:r>
              <a:rPr lang="en-US" i="1" dirty="0">
                <a:latin typeface="Georgia" pitchFamily="18" charset="0"/>
              </a:rPr>
              <a:t>light energy to body cells</a:t>
            </a:r>
            <a:r>
              <a:rPr lang="en-US" i="1" dirty="0" smtClean="0">
                <a:latin typeface="Georgia" pitchFamily="18" charset="0"/>
              </a:rPr>
              <a:t>.</a:t>
            </a:r>
          </a:p>
          <a:p>
            <a:pPr marL="285750" indent="-285750" algn="l" rtl="0">
              <a:buFont typeface="Wingdings" pitchFamily="2" charset="2"/>
              <a:buChar char="ü"/>
            </a:pPr>
            <a:r>
              <a:rPr lang="en-US" i="1" dirty="0">
                <a:latin typeface="Georgia" pitchFamily="18" charset="0"/>
              </a:rPr>
              <a:t>Absorbed laser energy causes stimulation of molecules and atoms of cells</a:t>
            </a:r>
            <a:r>
              <a:rPr lang="en-US" i="1" dirty="0" smtClean="0">
                <a:latin typeface="Georgia" pitchFamily="18" charset="0"/>
              </a:rPr>
              <a:t>.</a:t>
            </a:r>
          </a:p>
          <a:p>
            <a:pPr algn="l" rtl="0"/>
            <a:r>
              <a:rPr lang="en-US" i="1" dirty="0" smtClean="0">
                <a:latin typeface="Georgia" pitchFamily="18" charset="0"/>
              </a:rPr>
              <a:t>     Using </a:t>
            </a:r>
            <a:r>
              <a:rPr lang="en-US" i="1" dirty="0">
                <a:latin typeface="Georgia" pitchFamily="18" charset="0"/>
              </a:rPr>
              <a:t>low-intensity laser </a:t>
            </a:r>
            <a:r>
              <a:rPr lang="en-US" i="1" dirty="0" err="1">
                <a:latin typeface="Georgia" pitchFamily="18" charset="0"/>
              </a:rPr>
              <a:t>radia-tion</a:t>
            </a:r>
            <a:r>
              <a:rPr lang="en-US" i="1" dirty="0">
                <a:latin typeface="Georgia" pitchFamily="18" charset="0"/>
              </a:rPr>
              <a:t> on the tissues does not cause rapid and </a:t>
            </a:r>
            <a:r>
              <a:rPr lang="en-US" i="1" dirty="0" smtClean="0">
                <a:latin typeface="Georgia" pitchFamily="18" charset="0"/>
              </a:rPr>
              <a:t>  </a:t>
            </a:r>
          </a:p>
          <a:p>
            <a:pPr algn="l" rtl="0"/>
            <a:r>
              <a:rPr lang="en-US" i="1" dirty="0">
                <a:latin typeface="Georgia" pitchFamily="18" charset="0"/>
              </a:rPr>
              <a:t> </a:t>
            </a:r>
            <a:r>
              <a:rPr lang="en-US" i="1" dirty="0" smtClean="0">
                <a:latin typeface="Georgia" pitchFamily="18" charset="0"/>
              </a:rPr>
              <a:t>    significant </a:t>
            </a:r>
            <a:r>
              <a:rPr lang="en-US" i="1" dirty="0">
                <a:latin typeface="Georgia" pitchFamily="18" charset="0"/>
              </a:rPr>
              <a:t>increase in tissue temperature</a:t>
            </a:r>
            <a:r>
              <a:rPr lang="en-US" i="1" dirty="0" smtClean="0">
                <a:latin typeface="Georgia" pitchFamily="18" charset="0"/>
              </a:rPr>
              <a:t>.</a:t>
            </a:r>
          </a:p>
          <a:p>
            <a:pPr marL="285750" indent="-285750" algn="l" rtl="0">
              <a:buFont typeface="Wingdings" pitchFamily="2" charset="2"/>
              <a:buChar char="ü"/>
            </a:pPr>
            <a:r>
              <a:rPr lang="en-US" i="1" dirty="0">
                <a:latin typeface="Georgia" pitchFamily="18" charset="0"/>
              </a:rPr>
              <a:t>LILT have been reported on wound healing and collagen synthesis via in vitro and in vivo studies </a:t>
            </a:r>
            <a:r>
              <a:rPr lang="en-US" i="1" dirty="0" smtClean="0">
                <a:latin typeface="Georgia" pitchFamily="18" charset="0"/>
              </a:rPr>
              <a:t>. </a:t>
            </a:r>
            <a:r>
              <a:rPr lang="en-US" i="1" dirty="0">
                <a:latin typeface="Georgia" pitchFamily="18" charset="0"/>
              </a:rPr>
              <a:t>With respect to the bone, LILT has been shown to modulate inflammation, accelerate cell proliferation </a:t>
            </a:r>
            <a:r>
              <a:rPr lang="en-US" i="1" dirty="0" smtClean="0">
                <a:latin typeface="Georgia" pitchFamily="18" charset="0"/>
              </a:rPr>
              <a:t>and </a:t>
            </a:r>
            <a:r>
              <a:rPr lang="en-US" i="1" dirty="0">
                <a:latin typeface="Georgia" pitchFamily="18" charset="0"/>
              </a:rPr>
              <a:t>enhance </a:t>
            </a:r>
            <a:r>
              <a:rPr lang="en-US" i="1" dirty="0" smtClean="0">
                <a:latin typeface="Georgia" pitchFamily="18" charset="0"/>
              </a:rPr>
              <a:t>healing.</a:t>
            </a:r>
          </a:p>
          <a:p>
            <a:pPr marL="285750" indent="-285750" algn="l" rtl="0">
              <a:buFont typeface="Wingdings" pitchFamily="2" charset="2"/>
              <a:buChar char="ü"/>
            </a:pPr>
            <a:r>
              <a:rPr lang="en-US" i="1" dirty="0">
                <a:latin typeface="Georgia" pitchFamily="18" charset="0"/>
              </a:rPr>
              <a:t>LILT has stimulating effects on stem cells of the bone and accelerates the re-pair process of the </a:t>
            </a:r>
            <a:r>
              <a:rPr lang="en-US" i="1" dirty="0" smtClean="0">
                <a:latin typeface="Georgia" pitchFamily="18" charset="0"/>
              </a:rPr>
              <a:t>bone</a:t>
            </a:r>
          </a:p>
          <a:p>
            <a:pPr marL="285750" indent="-285750" algn="l" rtl="0">
              <a:buFont typeface="Wingdings" pitchFamily="2" charset="2"/>
              <a:buChar char="ü"/>
            </a:pPr>
            <a:r>
              <a:rPr lang="en-US" i="1" dirty="0">
                <a:latin typeface="Georgia" pitchFamily="18" charset="0"/>
              </a:rPr>
              <a:t>LILT could stimulate the collagen fibers to arrange in a lamellar </a:t>
            </a:r>
            <a:r>
              <a:rPr lang="en-US" i="1" dirty="0" smtClean="0">
                <a:latin typeface="Georgia" pitchFamily="18" charset="0"/>
              </a:rPr>
              <a:t>structure</a:t>
            </a:r>
          </a:p>
          <a:p>
            <a:pPr algn="l" rtl="0"/>
            <a:r>
              <a:rPr lang="en-US" i="1" dirty="0">
                <a:latin typeface="Georgia" pitchFamily="18" charset="0"/>
              </a:rPr>
              <a:t>stimulate the mineralization in the process of new bone formation in surgically created bony </a:t>
            </a:r>
            <a:r>
              <a:rPr lang="en-US" i="1" dirty="0" smtClean="0">
                <a:latin typeface="Georgia" pitchFamily="18" charset="0"/>
              </a:rPr>
              <a:t>defects</a:t>
            </a:r>
          </a:p>
          <a:p>
            <a:pPr algn="l" rtl="0"/>
            <a:endParaRPr lang="ar-IQ" b="1" i="1" dirty="0">
              <a:latin typeface="Georgia" pitchFamily="18" charset="0"/>
            </a:endParaRPr>
          </a:p>
        </p:txBody>
      </p:sp>
    </p:spTree>
    <p:extLst>
      <p:ext uri="{BB962C8B-B14F-4D97-AF65-F5344CB8AC3E}">
        <p14:creationId xmlns:p14="http://schemas.microsoft.com/office/powerpoint/2010/main" val="3756217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1340768"/>
            <a:ext cx="7272808" cy="4389120"/>
          </a:xfrm>
        </p:spPr>
        <p:txBody>
          <a:bodyPr>
            <a:normAutofit/>
          </a:bodyPr>
          <a:lstStyle/>
          <a:p>
            <a:pPr marL="137160" indent="0" algn="ctr" rtl="0">
              <a:buNone/>
            </a:pPr>
            <a:r>
              <a:rPr lang="en-US" sz="2400" b="1" i="1" dirty="0" smtClean="0">
                <a:solidFill>
                  <a:srgbClr val="FF0000"/>
                </a:solidFill>
                <a:latin typeface="Georgia" pitchFamily="18" charset="0"/>
                <a:cs typeface="Times New Roman" pitchFamily="18" charset="0"/>
              </a:rPr>
              <a:t>Contents</a:t>
            </a:r>
          </a:p>
          <a:p>
            <a:pPr marL="137160" indent="0" algn="ctr" rtl="0">
              <a:buNone/>
            </a:pPr>
            <a:endParaRPr lang="en-US" sz="2000" b="1" i="1" dirty="0" smtClean="0">
              <a:latin typeface="Georgia" pitchFamily="18" charset="0"/>
              <a:cs typeface="Times New Roman" pitchFamily="18" charset="0"/>
            </a:endParaRPr>
          </a:p>
          <a:p>
            <a:pPr algn="l" rtl="0">
              <a:lnSpc>
                <a:spcPct val="150000"/>
              </a:lnSpc>
              <a:buFont typeface="Wingdings" pitchFamily="2" charset="2"/>
              <a:buChar char="ü"/>
            </a:pPr>
            <a:r>
              <a:rPr lang="en-US" sz="1800" b="1" i="1" dirty="0" smtClean="0">
                <a:latin typeface="Georgia" pitchFamily="18" charset="0"/>
                <a:cs typeface="Times New Roman" pitchFamily="18" charset="0"/>
              </a:rPr>
              <a:t>Laser and it’s properties</a:t>
            </a:r>
          </a:p>
          <a:p>
            <a:pPr algn="l" rtl="0">
              <a:lnSpc>
                <a:spcPct val="150000"/>
              </a:lnSpc>
              <a:buFont typeface="Wingdings" pitchFamily="2" charset="2"/>
              <a:buChar char="ü"/>
            </a:pPr>
            <a:r>
              <a:rPr lang="en-US" sz="1800" b="1" i="1" dirty="0" smtClean="0">
                <a:latin typeface="Georgia" pitchFamily="18" charset="0"/>
                <a:cs typeface="Times New Roman" pitchFamily="18" charset="0"/>
              </a:rPr>
              <a:t>Main parts of a laser</a:t>
            </a:r>
          </a:p>
          <a:p>
            <a:pPr algn="l" rtl="0">
              <a:lnSpc>
                <a:spcPct val="150000"/>
              </a:lnSpc>
              <a:buFont typeface="Wingdings" pitchFamily="2" charset="2"/>
              <a:buChar char="ü"/>
            </a:pPr>
            <a:r>
              <a:rPr lang="en-US" sz="1800" b="1" i="1" dirty="0" smtClean="0">
                <a:latin typeface="Georgia" pitchFamily="18" charset="0"/>
                <a:cs typeface="Times New Roman" pitchFamily="18" charset="0"/>
              </a:rPr>
              <a:t>Different types of a laser</a:t>
            </a:r>
          </a:p>
          <a:p>
            <a:pPr algn="l" rtl="0">
              <a:lnSpc>
                <a:spcPct val="150000"/>
              </a:lnSpc>
              <a:buFont typeface="Wingdings" pitchFamily="2" charset="2"/>
              <a:buChar char="ü"/>
            </a:pPr>
            <a:r>
              <a:rPr lang="en-US" sz="1800" b="1" i="1" dirty="0" smtClean="0">
                <a:latin typeface="Georgia" pitchFamily="18" charset="0"/>
                <a:cs typeface="Times New Roman" pitchFamily="18" charset="0"/>
              </a:rPr>
              <a:t>Applications of laser</a:t>
            </a:r>
            <a:endParaRPr lang="en-US" sz="1800" b="1" i="1" dirty="0">
              <a:latin typeface="Georgia" pitchFamily="18" charset="0"/>
              <a:cs typeface="Times New Roman" pitchFamily="18" charset="0"/>
            </a:endParaRPr>
          </a:p>
        </p:txBody>
      </p:sp>
    </p:spTree>
    <p:extLst>
      <p:ext uri="{BB962C8B-B14F-4D97-AF65-F5344CB8AC3E}">
        <p14:creationId xmlns:p14="http://schemas.microsoft.com/office/powerpoint/2010/main" val="2472274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83274"/>
            <a:ext cx="7643394" cy="3970318"/>
          </a:xfrm>
          <a:prstGeom prst="rect">
            <a:avLst/>
          </a:prstGeom>
        </p:spPr>
        <p:txBody>
          <a:bodyPr wrap="square">
            <a:spAutoFit/>
          </a:bodyPr>
          <a:lstStyle/>
          <a:p>
            <a:pPr algn="l" rtl="0"/>
            <a:r>
              <a:rPr lang="en-US" b="1" i="1" dirty="0">
                <a:solidFill>
                  <a:srgbClr val="FF0000"/>
                </a:solidFill>
                <a:latin typeface="Georgia" pitchFamily="18" charset="0"/>
              </a:rPr>
              <a:t>application of a </a:t>
            </a:r>
            <a:r>
              <a:rPr lang="en-US" b="1" i="1" dirty="0" smtClean="0">
                <a:solidFill>
                  <a:srgbClr val="FF0000"/>
                </a:solidFill>
                <a:latin typeface="Georgia" pitchFamily="18" charset="0"/>
              </a:rPr>
              <a:t>deep-penetrating therapeutic </a:t>
            </a:r>
            <a:r>
              <a:rPr lang="en-US" b="1" i="1" dirty="0">
                <a:solidFill>
                  <a:srgbClr val="FF0000"/>
                </a:solidFill>
                <a:latin typeface="Georgia" pitchFamily="18" charset="0"/>
              </a:rPr>
              <a:t>laser actually </a:t>
            </a:r>
            <a:r>
              <a:rPr lang="en-US" b="1" i="1" dirty="0" smtClean="0">
                <a:solidFill>
                  <a:srgbClr val="FF0000"/>
                </a:solidFill>
                <a:latin typeface="Georgia" pitchFamily="18" charset="0"/>
              </a:rPr>
              <a:t>accomplish</a:t>
            </a:r>
            <a:endParaRPr lang="en-US" b="1" i="1" dirty="0">
              <a:solidFill>
                <a:srgbClr val="FF0000"/>
              </a:solidFill>
              <a:latin typeface="Georgia" pitchFamily="18" charset="0"/>
            </a:endParaRPr>
          </a:p>
          <a:p>
            <a:pPr algn="l" rtl="0"/>
            <a:r>
              <a:rPr lang="en-US" i="1" dirty="0">
                <a:latin typeface="Georgia" pitchFamily="18" charset="0"/>
              </a:rPr>
              <a:t>Through a stimulated </a:t>
            </a:r>
            <a:r>
              <a:rPr lang="en-US" i="1" dirty="0" err="1">
                <a:latin typeface="Georgia" pitchFamily="18" charset="0"/>
              </a:rPr>
              <a:t>photobiochemical</a:t>
            </a:r>
            <a:r>
              <a:rPr lang="en-US" i="1" dirty="0">
                <a:latin typeface="Georgia" pitchFamily="18" charset="0"/>
              </a:rPr>
              <a:t> </a:t>
            </a:r>
            <a:r>
              <a:rPr lang="en-US" i="1" dirty="0" smtClean="0">
                <a:latin typeface="Georgia" pitchFamily="18" charset="0"/>
              </a:rPr>
              <a:t>the </a:t>
            </a:r>
            <a:r>
              <a:rPr lang="en-US" i="1" dirty="0">
                <a:latin typeface="Georgia" pitchFamily="18" charset="0"/>
              </a:rPr>
              <a:t>cellular level, we achieve relief of pain, a </a:t>
            </a:r>
            <a:r>
              <a:rPr lang="en-US" i="1" dirty="0" smtClean="0">
                <a:latin typeface="Georgia" pitchFamily="18" charset="0"/>
              </a:rPr>
              <a:t>reduction in </a:t>
            </a:r>
            <a:r>
              <a:rPr lang="en-US" i="1" dirty="0">
                <a:latin typeface="Georgia" pitchFamily="18" charset="0"/>
              </a:rPr>
              <a:t>inflammation and an increase in microcirculation</a:t>
            </a:r>
            <a:r>
              <a:rPr lang="en-US" i="1" dirty="0" smtClean="0">
                <a:latin typeface="Georgia" pitchFamily="18" charset="0"/>
              </a:rPr>
              <a:t>.</a:t>
            </a:r>
            <a:r>
              <a:rPr lang="en-US" i="1" dirty="0">
                <a:latin typeface="Georgia" pitchFamily="18" charset="0"/>
              </a:rPr>
              <a:t> These result in an accelerated restoration of </a:t>
            </a:r>
            <a:r>
              <a:rPr lang="en-US" i="1" dirty="0" smtClean="0">
                <a:latin typeface="Georgia" pitchFamily="18" charset="0"/>
              </a:rPr>
              <a:t>function or </a:t>
            </a:r>
            <a:r>
              <a:rPr lang="en-US" i="1" dirty="0">
                <a:latin typeface="Georgia" pitchFamily="18" charset="0"/>
              </a:rPr>
              <a:t>healing within the </a:t>
            </a:r>
            <a:r>
              <a:rPr lang="en-US" i="1" dirty="0" smtClean="0">
                <a:latin typeface="Georgia" pitchFamily="18" charset="0"/>
              </a:rPr>
              <a:t>tissues</a:t>
            </a:r>
            <a:r>
              <a:rPr lang="en-US" i="1" dirty="0">
                <a:latin typeface="Georgia" pitchFamily="18" charset="0"/>
              </a:rPr>
              <a:t>.</a:t>
            </a:r>
          </a:p>
          <a:p>
            <a:pPr marL="285750" indent="-285750" algn="l" rtl="0">
              <a:buFont typeface="Wingdings" pitchFamily="2" charset="2"/>
              <a:buChar char="ü"/>
            </a:pPr>
            <a:r>
              <a:rPr lang="en-US" i="1" dirty="0" smtClean="0">
                <a:latin typeface="Georgia" pitchFamily="18" charset="0"/>
              </a:rPr>
              <a:t>Increased </a:t>
            </a:r>
            <a:r>
              <a:rPr lang="en-US" i="1" dirty="0">
                <a:latin typeface="Georgia" pitchFamily="18" charset="0"/>
              </a:rPr>
              <a:t>nitric oxide </a:t>
            </a:r>
            <a:r>
              <a:rPr lang="en-US" i="1" dirty="0" smtClean="0">
                <a:latin typeface="Georgia" pitchFamily="18" charset="0"/>
              </a:rPr>
              <a:t>production</a:t>
            </a:r>
          </a:p>
          <a:p>
            <a:pPr marL="285750" indent="-285750" algn="l" rtl="0">
              <a:buFont typeface="Wingdings" pitchFamily="2" charset="2"/>
              <a:buChar char="ü"/>
            </a:pPr>
            <a:r>
              <a:rPr lang="en-US" i="1" dirty="0" smtClean="0">
                <a:latin typeface="Georgia" pitchFamily="18" charset="0"/>
              </a:rPr>
              <a:t>Increase </a:t>
            </a:r>
            <a:r>
              <a:rPr lang="en-US" i="1" dirty="0">
                <a:latin typeface="Georgia" pitchFamily="18" charset="0"/>
              </a:rPr>
              <a:t>in the release of beta endorphins</a:t>
            </a:r>
          </a:p>
          <a:p>
            <a:pPr marL="285750" indent="-285750" algn="l" rtl="0">
              <a:buFont typeface="Wingdings" pitchFamily="2" charset="2"/>
              <a:buChar char="ü"/>
            </a:pPr>
            <a:r>
              <a:rPr lang="en-US" i="1" dirty="0" smtClean="0">
                <a:latin typeface="Georgia" pitchFamily="18" charset="0"/>
              </a:rPr>
              <a:t>Decreased </a:t>
            </a:r>
            <a:r>
              <a:rPr lang="en-US" i="1" dirty="0" err="1">
                <a:latin typeface="Georgia" pitchFamily="18" charset="0"/>
              </a:rPr>
              <a:t>bradykinin</a:t>
            </a:r>
            <a:r>
              <a:rPr lang="en-US" i="1" dirty="0">
                <a:latin typeface="Georgia" pitchFamily="18" charset="0"/>
              </a:rPr>
              <a:t> levels within the </a:t>
            </a:r>
            <a:r>
              <a:rPr lang="en-US" i="1" dirty="0" smtClean="0">
                <a:latin typeface="Georgia" pitchFamily="18" charset="0"/>
              </a:rPr>
              <a:t>surrounding tissues</a:t>
            </a:r>
            <a:endParaRPr lang="en-US" i="1" dirty="0">
              <a:latin typeface="Georgia" pitchFamily="18" charset="0"/>
            </a:endParaRPr>
          </a:p>
          <a:p>
            <a:pPr marL="285750" indent="-285750" algn="l" rtl="0">
              <a:buFont typeface="Wingdings" pitchFamily="2" charset="2"/>
              <a:buChar char="ü"/>
            </a:pPr>
            <a:r>
              <a:rPr lang="en-US" i="1" dirty="0" smtClean="0">
                <a:latin typeface="Georgia" pitchFamily="18" charset="0"/>
              </a:rPr>
              <a:t>Ion </a:t>
            </a:r>
            <a:r>
              <a:rPr lang="en-US" i="1" dirty="0">
                <a:latin typeface="Georgia" pitchFamily="18" charset="0"/>
              </a:rPr>
              <a:t>channel normalization within the individual cells</a:t>
            </a:r>
          </a:p>
          <a:p>
            <a:pPr marL="285750" indent="-285750" algn="l" rtl="0">
              <a:buFont typeface="Wingdings" pitchFamily="2" charset="2"/>
              <a:buChar char="ü"/>
            </a:pPr>
            <a:r>
              <a:rPr lang="en-US" i="1" dirty="0" smtClean="0">
                <a:latin typeface="Georgia" pitchFamily="18" charset="0"/>
              </a:rPr>
              <a:t>Stabilization </a:t>
            </a:r>
            <a:r>
              <a:rPr lang="en-US" i="1" dirty="0">
                <a:latin typeface="Georgia" pitchFamily="18" charset="0"/>
              </a:rPr>
              <a:t>of the action potentials within the </a:t>
            </a:r>
            <a:r>
              <a:rPr lang="en-US" i="1" dirty="0" smtClean="0">
                <a:latin typeface="Georgia" pitchFamily="18" charset="0"/>
              </a:rPr>
              <a:t>individual nerve </a:t>
            </a:r>
            <a:r>
              <a:rPr lang="en-US" i="1" dirty="0">
                <a:latin typeface="Georgia" pitchFamily="18" charset="0"/>
              </a:rPr>
              <a:t>cells</a:t>
            </a:r>
          </a:p>
          <a:p>
            <a:pPr marL="285750" indent="-285750" algn="l" rtl="0">
              <a:buFont typeface="Wingdings" pitchFamily="2" charset="2"/>
              <a:buChar char="ü"/>
            </a:pPr>
            <a:r>
              <a:rPr lang="en-US" i="1" dirty="0" smtClean="0">
                <a:latin typeface="Georgia" pitchFamily="18" charset="0"/>
              </a:rPr>
              <a:t>An </a:t>
            </a:r>
            <a:r>
              <a:rPr lang="en-US" i="1" dirty="0">
                <a:latin typeface="Georgia" pitchFamily="18" charset="0"/>
              </a:rPr>
              <a:t>increase in the localized and systemic </a:t>
            </a:r>
            <a:r>
              <a:rPr lang="en-US" i="1" dirty="0" smtClean="0">
                <a:latin typeface="Georgia" pitchFamily="18" charset="0"/>
              </a:rPr>
              <a:t>serotonin levels</a:t>
            </a:r>
            <a:endParaRPr lang="en-US" i="1" dirty="0">
              <a:latin typeface="Georgia" pitchFamily="18" charset="0"/>
            </a:endParaRPr>
          </a:p>
          <a:p>
            <a:pPr marL="285750" indent="-285750" algn="l" rtl="0">
              <a:buFont typeface="Wingdings" pitchFamily="2" charset="2"/>
              <a:buChar char="ü"/>
            </a:pPr>
            <a:r>
              <a:rPr lang="en-US" i="1" dirty="0" smtClean="0">
                <a:latin typeface="Georgia" pitchFamily="18" charset="0"/>
              </a:rPr>
              <a:t>Increased </a:t>
            </a:r>
            <a:r>
              <a:rPr lang="en-US" i="1" dirty="0">
                <a:latin typeface="Georgia" pitchFamily="18" charset="0"/>
              </a:rPr>
              <a:t>release of acetylcholine</a:t>
            </a:r>
          </a:p>
          <a:p>
            <a:pPr marL="285750" indent="-285750" algn="l" rtl="0">
              <a:buFont typeface="Wingdings" pitchFamily="2" charset="2"/>
              <a:buChar char="ü"/>
            </a:pPr>
            <a:r>
              <a:rPr lang="en-US" i="1" dirty="0" smtClean="0">
                <a:latin typeface="Georgia" pitchFamily="18" charset="0"/>
              </a:rPr>
              <a:t>Blocked </a:t>
            </a:r>
            <a:r>
              <a:rPr lang="en-US" i="1" dirty="0">
                <a:latin typeface="Georgia" pitchFamily="18" charset="0"/>
              </a:rPr>
              <a:t>depolarization of C-fiber afferent </a:t>
            </a:r>
            <a:r>
              <a:rPr lang="en-US" i="1" dirty="0" smtClean="0">
                <a:latin typeface="Georgia" pitchFamily="18" charset="0"/>
              </a:rPr>
              <a:t>nerves</a:t>
            </a:r>
            <a:endParaRPr lang="en-US" i="1" dirty="0">
              <a:latin typeface="Georgia" pitchFamily="18" charset="0"/>
            </a:endParaRPr>
          </a:p>
        </p:txBody>
      </p:sp>
    </p:spTree>
    <p:extLst>
      <p:ext uri="{BB962C8B-B14F-4D97-AF65-F5344CB8AC3E}">
        <p14:creationId xmlns:p14="http://schemas.microsoft.com/office/powerpoint/2010/main" val="74975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222" y="980728"/>
            <a:ext cx="7632848" cy="3693319"/>
          </a:xfrm>
          <a:prstGeom prst="rect">
            <a:avLst/>
          </a:prstGeom>
        </p:spPr>
        <p:txBody>
          <a:bodyPr wrap="square">
            <a:spAutoFit/>
          </a:bodyPr>
          <a:lstStyle/>
          <a:p>
            <a:pPr marL="285750" indent="-285750" algn="l" rtl="0">
              <a:buFont typeface="Wingdings" pitchFamily="2" charset="2"/>
              <a:buChar char="ü"/>
            </a:pPr>
            <a:r>
              <a:rPr lang="en-US" i="1" dirty="0">
                <a:latin typeface="Georgia" pitchFamily="18" charset="0"/>
              </a:rPr>
              <a:t>Reduction in the inflammatory process is accomplished by a similar cascade of events. These are:</a:t>
            </a:r>
          </a:p>
          <a:p>
            <a:pPr marL="285750" indent="-285750" algn="l" rtl="0">
              <a:buFont typeface="Arial" pitchFamily="34" charset="0"/>
              <a:buChar char="•"/>
            </a:pPr>
            <a:r>
              <a:rPr lang="en-US" i="1" dirty="0" smtClean="0">
                <a:solidFill>
                  <a:srgbClr val="0070C0"/>
                </a:solidFill>
                <a:latin typeface="Georgia" pitchFamily="18" charset="0"/>
              </a:rPr>
              <a:t>An </a:t>
            </a:r>
            <a:r>
              <a:rPr lang="en-US" i="1" dirty="0">
                <a:solidFill>
                  <a:srgbClr val="0070C0"/>
                </a:solidFill>
                <a:latin typeface="Georgia" pitchFamily="18" charset="0"/>
              </a:rPr>
              <a:t>inhibition in the synthesis and secretion of inflammatory</a:t>
            </a:r>
          </a:p>
          <a:p>
            <a:pPr algn="l" rtl="0"/>
            <a:r>
              <a:rPr lang="en-US" i="1" dirty="0" smtClean="0">
                <a:solidFill>
                  <a:srgbClr val="0070C0"/>
                </a:solidFill>
                <a:latin typeface="Georgia" pitchFamily="18" charset="0"/>
              </a:rPr>
              <a:t>     prostaglandins </a:t>
            </a:r>
            <a:r>
              <a:rPr lang="en-US" i="1" dirty="0">
                <a:solidFill>
                  <a:srgbClr val="0070C0"/>
                </a:solidFill>
                <a:latin typeface="Georgia" pitchFamily="18" charset="0"/>
              </a:rPr>
              <a:t>yet a stimulation of </a:t>
            </a:r>
            <a:r>
              <a:rPr lang="en-US" i="1" dirty="0" smtClean="0">
                <a:solidFill>
                  <a:srgbClr val="0070C0"/>
                </a:solidFill>
                <a:latin typeface="Georgia" pitchFamily="18" charset="0"/>
              </a:rPr>
              <a:t>those prostaglandins that have a </a:t>
            </a:r>
            <a:r>
              <a:rPr lang="en-US" i="1" dirty="0">
                <a:solidFill>
                  <a:srgbClr val="0070C0"/>
                </a:solidFill>
                <a:latin typeface="Georgia" pitchFamily="18" charset="0"/>
              </a:rPr>
              <a:t> </a:t>
            </a:r>
            <a:r>
              <a:rPr lang="en-US" i="1" dirty="0" smtClean="0">
                <a:solidFill>
                  <a:srgbClr val="0070C0"/>
                </a:solidFill>
                <a:latin typeface="Georgia" pitchFamily="18" charset="0"/>
              </a:rPr>
              <a:t>   </a:t>
            </a:r>
          </a:p>
          <a:p>
            <a:pPr algn="l" rtl="0"/>
            <a:r>
              <a:rPr lang="en-US" i="1" dirty="0">
                <a:solidFill>
                  <a:srgbClr val="0070C0"/>
                </a:solidFill>
                <a:latin typeface="Georgia" pitchFamily="18" charset="0"/>
              </a:rPr>
              <a:t> </a:t>
            </a:r>
            <a:r>
              <a:rPr lang="en-US" i="1" dirty="0" smtClean="0">
                <a:solidFill>
                  <a:srgbClr val="0070C0"/>
                </a:solidFill>
                <a:latin typeface="Georgia" pitchFamily="18" charset="0"/>
              </a:rPr>
              <a:t>    </a:t>
            </a:r>
            <a:r>
              <a:rPr lang="en-US" i="1" dirty="0" err="1" smtClean="0">
                <a:solidFill>
                  <a:srgbClr val="0070C0"/>
                </a:solidFill>
                <a:latin typeface="Georgia" pitchFamily="18" charset="0"/>
              </a:rPr>
              <a:t>vasodilatory</a:t>
            </a:r>
            <a:r>
              <a:rPr lang="en-US" i="1" dirty="0" smtClean="0">
                <a:solidFill>
                  <a:srgbClr val="0070C0"/>
                </a:solidFill>
                <a:latin typeface="Georgia" pitchFamily="18" charset="0"/>
              </a:rPr>
              <a:t> and anti-inflammatory action.</a:t>
            </a:r>
            <a:endParaRPr lang="en-US" i="1" dirty="0">
              <a:solidFill>
                <a:srgbClr val="0070C0"/>
              </a:solidFill>
              <a:latin typeface="Georgia" pitchFamily="18" charset="0"/>
            </a:endParaRPr>
          </a:p>
          <a:p>
            <a:pPr marL="285750" indent="-285750" algn="l" rtl="0">
              <a:buFont typeface="Arial" pitchFamily="34" charset="0"/>
              <a:buChar char="•"/>
            </a:pPr>
            <a:r>
              <a:rPr lang="en-US" i="1" dirty="0" smtClean="0">
                <a:solidFill>
                  <a:srgbClr val="0070C0"/>
                </a:solidFill>
                <a:latin typeface="Georgia" pitchFamily="18" charset="0"/>
              </a:rPr>
              <a:t>Stabilization </a:t>
            </a:r>
            <a:r>
              <a:rPr lang="en-US" i="1" dirty="0">
                <a:solidFill>
                  <a:srgbClr val="0070C0"/>
                </a:solidFill>
                <a:latin typeface="Georgia" pitchFamily="18" charset="0"/>
              </a:rPr>
              <a:t>of the cellular membrane in regard </a:t>
            </a:r>
            <a:r>
              <a:rPr lang="en-US" i="1" dirty="0" smtClean="0">
                <a:solidFill>
                  <a:srgbClr val="0070C0"/>
                </a:solidFill>
                <a:latin typeface="Georgia" pitchFamily="18" charset="0"/>
              </a:rPr>
              <a:t>to </a:t>
            </a:r>
            <a:r>
              <a:rPr lang="en-US" i="1" dirty="0" err="1" smtClean="0">
                <a:solidFill>
                  <a:srgbClr val="0070C0"/>
                </a:solidFill>
                <a:latin typeface="Georgia" pitchFamily="18" charset="0"/>
              </a:rPr>
              <a:t>Ca</a:t>
            </a:r>
            <a:r>
              <a:rPr lang="en-US" i="1" dirty="0">
                <a:solidFill>
                  <a:srgbClr val="0070C0"/>
                </a:solidFill>
                <a:latin typeface="Georgia" pitchFamily="18" charset="0"/>
              </a:rPr>
              <a:t>++, Na+ and K+ concentrations</a:t>
            </a:r>
          </a:p>
          <a:p>
            <a:pPr marL="285750" indent="-285750" algn="l" rtl="0">
              <a:buFont typeface="Arial" pitchFamily="34" charset="0"/>
              <a:buChar char="•"/>
            </a:pPr>
            <a:r>
              <a:rPr lang="en-US" i="1" dirty="0" smtClean="0">
                <a:solidFill>
                  <a:srgbClr val="0070C0"/>
                </a:solidFill>
                <a:latin typeface="Georgia" pitchFamily="18" charset="0"/>
              </a:rPr>
              <a:t>Enhancement </a:t>
            </a:r>
            <a:r>
              <a:rPr lang="en-US" i="1" dirty="0">
                <a:solidFill>
                  <a:srgbClr val="0070C0"/>
                </a:solidFill>
                <a:latin typeface="Georgia" pitchFamily="18" charset="0"/>
              </a:rPr>
              <a:t>of ATP production and synthesis</a:t>
            </a:r>
          </a:p>
          <a:p>
            <a:pPr algn="l" rtl="0"/>
            <a:r>
              <a:rPr lang="en-US" i="1" dirty="0" smtClean="0">
                <a:solidFill>
                  <a:srgbClr val="0070C0"/>
                </a:solidFill>
                <a:latin typeface="Georgia" pitchFamily="18" charset="0"/>
              </a:rPr>
              <a:t>     stimulating </a:t>
            </a:r>
            <a:r>
              <a:rPr lang="en-US" i="1" dirty="0">
                <a:solidFill>
                  <a:srgbClr val="0070C0"/>
                </a:solidFill>
                <a:latin typeface="Georgia" pitchFamily="18" charset="0"/>
              </a:rPr>
              <a:t>the metabolic activity and the production </a:t>
            </a:r>
            <a:r>
              <a:rPr lang="en-US" i="1" dirty="0" smtClean="0">
                <a:solidFill>
                  <a:srgbClr val="0070C0"/>
                </a:solidFill>
                <a:latin typeface="Georgia" pitchFamily="18" charset="0"/>
              </a:rPr>
              <a:t>of fibroblasts</a:t>
            </a:r>
            <a:endParaRPr lang="en-US" i="1" dirty="0">
              <a:solidFill>
                <a:srgbClr val="0070C0"/>
              </a:solidFill>
              <a:latin typeface="Georgia" pitchFamily="18" charset="0"/>
            </a:endParaRPr>
          </a:p>
          <a:p>
            <a:pPr marL="285750" indent="-285750" algn="l" rtl="0">
              <a:buFont typeface="Arial" pitchFamily="34" charset="0"/>
              <a:buChar char="•"/>
            </a:pPr>
            <a:r>
              <a:rPr lang="en-US" i="1" dirty="0" smtClean="0">
                <a:solidFill>
                  <a:srgbClr val="0070C0"/>
                </a:solidFill>
                <a:latin typeface="Georgia" pitchFamily="18" charset="0"/>
              </a:rPr>
              <a:t>Reduction </a:t>
            </a:r>
            <a:r>
              <a:rPr lang="en-US" i="1" dirty="0">
                <a:solidFill>
                  <a:srgbClr val="0070C0"/>
                </a:solidFill>
                <a:latin typeface="Georgia" pitchFamily="18" charset="0"/>
              </a:rPr>
              <a:t>in interleukin 1 </a:t>
            </a:r>
            <a:r>
              <a:rPr lang="en-US" i="1" dirty="0" smtClean="0">
                <a:solidFill>
                  <a:srgbClr val="0070C0"/>
                </a:solidFill>
                <a:latin typeface="Georgia" pitchFamily="18" charset="0"/>
              </a:rPr>
              <a:t>production Microcirculation </a:t>
            </a:r>
            <a:r>
              <a:rPr lang="en-US" i="1" dirty="0">
                <a:solidFill>
                  <a:srgbClr val="0070C0"/>
                </a:solidFill>
                <a:latin typeface="Georgia" pitchFamily="18" charset="0"/>
              </a:rPr>
              <a:t>is primarily stimulated by the release </a:t>
            </a:r>
            <a:r>
              <a:rPr lang="en-US" i="1" dirty="0" smtClean="0">
                <a:solidFill>
                  <a:srgbClr val="0070C0"/>
                </a:solidFill>
                <a:latin typeface="Georgia" pitchFamily="18" charset="0"/>
              </a:rPr>
              <a:t>of nitric </a:t>
            </a:r>
            <a:r>
              <a:rPr lang="en-US" i="1" dirty="0">
                <a:solidFill>
                  <a:srgbClr val="0070C0"/>
                </a:solidFill>
                <a:latin typeface="Georgia" pitchFamily="18" charset="0"/>
              </a:rPr>
              <a:t>oxide and increased levels of serotonin. This </a:t>
            </a:r>
            <a:r>
              <a:rPr lang="en-US" i="1" dirty="0" smtClean="0">
                <a:solidFill>
                  <a:srgbClr val="0070C0"/>
                </a:solidFill>
                <a:latin typeface="Georgia" pitchFamily="18" charset="0"/>
              </a:rPr>
              <a:t>increase in </a:t>
            </a:r>
            <a:r>
              <a:rPr lang="en-US" i="1" dirty="0">
                <a:solidFill>
                  <a:srgbClr val="0070C0"/>
                </a:solidFill>
                <a:latin typeface="Georgia" pitchFamily="18" charset="0"/>
              </a:rPr>
              <a:t>circulation and subsequent vasodilatation allows for </a:t>
            </a:r>
            <a:r>
              <a:rPr lang="en-US" i="1" dirty="0" smtClean="0">
                <a:solidFill>
                  <a:srgbClr val="0070C0"/>
                </a:solidFill>
                <a:latin typeface="Georgia" pitchFamily="18" charset="0"/>
              </a:rPr>
              <a:t>an increase </a:t>
            </a:r>
            <a:r>
              <a:rPr lang="en-US" i="1" dirty="0">
                <a:solidFill>
                  <a:srgbClr val="0070C0"/>
                </a:solidFill>
                <a:latin typeface="Georgia" pitchFamily="18" charset="0"/>
              </a:rPr>
              <a:t>in </a:t>
            </a:r>
            <a:r>
              <a:rPr lang="en-US" i="1" dirty="0" err="1">
                <a:solidFill>
                  <a:srgbClr val="0070C0"/>
                </a:solidFill>
                <a:latin typeface="Georgia" pitchFamily="18" charset="0"/>
              </a:rPr>
              <a:t>leukocytic</a:t>
            </a:r>
            <a:r>
              <a:rPr lang="en-US" i="1" dirty="0">
                <a:solidFill>
                  <a:srgbClr val="0070C0"/>
                </a:solidFill>
                <a:latin typeface="Georgia" pitchFamily="18" charset="0"/>
              </a:rPr>
              <a:t> and macrophage activities.</a:t>
            </a:r>
            <a:endParaRPr lang="ar-IQ" i="1" dirty="0">
              <a:solidFill>
                <a:srgbClr val="0070C0"/>
              </a:solidFill>
              <a:latin typeface="Georg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97152"/>
            <a:ext cx="2880320" cy="17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797152"/>
            <a:ext cx="2703760" cy="17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988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172" y="692696"/>
            <a:ext cx="8496944" cy="5970865"/>
          </a:xfrm>
          <a:prstGeom prst="rect">
            <a:avLst/>
          </a:prstGeom>
        </p:spPr>
        <p:txBody>
          <a:bodyPr wrap="square">
            <a:spAutoFit/>
          </a:bodyPr>
          <a:lstStyle/>
          <a:p>
            <a:pPr algn="ctr" rtl="0"/>
            <a:r>
              <a:rPr lang="en-US" sz="2000" b="1" i="1" dirty="0" smtClean="0">
                <a:solidFill>
                  <a:srgbClr val="FF0000"/>
                </a:solidFill>
                <a:latin typeface="Georgia" pitchFamily="18" charset="0"/>
              </a:rPr>
              <a:t>INTRODUCTION</a:t>
            </a:r>
          </a:p>
          <a:p>
            <a:pPr algn="ctr" rtl="0"/>
            <a:endParaRPr lang="en-US" sz="2000" b="1" i="1" dirty="0" smtClean="0">
              <a:latin typeface="Georgia" pitchFamily="18" charset="0"/>
            </a:endParaRPr>
          </a:p>
          <a:p>
            <a:pPr marL="285750" indent="-285750" algn="l" rtl="0">
              <a:buFont typeface="Wingdings" pitchFamily="2" charset="2"/>
              <a:buChar char="ü"/>
            </a:pPr>
            <a:r>
              <a:rPr lang="en-US" b="1" i="1" dirty="0" smtClean="0">
                <a:latin typeface="Georgia" pitchFamily="18" charset="0"/>
              </a:rPr>
              <a:t>The </a:t>
            </a:r>
            <a:r>
              <a:rPr lang="en-US" b="1" i="1" dirty="0">
                <a:latin typeface="Georgia" pitchFamily="18" charset="0"/>
              </a:rPr>
              <a:t>word laser is actually an acronym for “</a:t>
            </a:r>
            <a:r>
              <a:rPr lang="en-US" b="1" i="1" dirty="0" smtClean="0">
                <a:solidFill>
                  <a:srgbClr val="FF0000"/>
                </a:solidFill>
                <a:latin typeface="Georgia" pitchFamily="18" charset="0"/>
              </a:rPr>
              <a:t>L</a:t>
            </a:r>
            <a:r>
              <a:rPr lang="en-US" b="1" i="1" dirty="0" smtClean="0">
                <a:latin typeface="Georgia" pitchFamily="18" charset="0"/>
              </a:rPr>
              <a:t>ight </a:t>
            </a:r>
            <a:r>
              <a:rPr lang="en-US" b="1" i="1" dirty="0" smtClean="0">
                <a:solidFill>
                  <a:srgbClr val="FF0000"/>
                </a:solidFill>
                <a:latin typeface="Georgia" pitchFamily="18" charset="0"/>
              </a:rPr>
              <a:t>A</a:t>
            </a:r>
            <a:r>
              <a:rPr lang="en-US" b="1" i="1" dirty="0" smtClean="0">
                <a:latin typeface="Georgia" pitchFamily="18" charset="0"/>
              </a:rPr>
              <a:t>mplification </a:t>
            </a:r>
            <a:r>
              <a:rPr lang="en-US" b="1" i="1" dirty="0">
                <a:latin typeface="Georgia" pitchFamily="18" charset="0"/>
              </a:rPr>
              <a:t>by </a:t>
            </a:r>
            <a:r>
              <a:rPr lang="en-US" b="1" i="1" dirty="0">
                <a:solidFill>
                  <a:srgbClr val="FF0000"/>
                </a:solidFill>
                <a:latin typeface="Georgia" pitchFamily="18" charset="0"/>
              </a:rPr>
              <a:t>S</a:t>
            </a:r>
            <a:r>
              <a:rPr lang="en-US" b="1" i="1" dirty="0">
                <a:latin typeface="Georgia" pitchFamily="18" charset="0"/>
              </a:rPr>
              <a:t>timulated </a:t>
            </a:r>
            <a:r>
              <a:rPr lang="en-US" b="1" i="1" dirty="0">
                <a:solidFill>
                  <a:srgbClr val="FF0000"/>
                </a:solidFill>
                <a:latin typeface="Georgia" pitchFamily="18" charset="0"/>
              </a:rPr>
              <a:t>E</a:t>
            </a:r>
            <a:r>
              <a:rPr lang="en-US" b="1" i="1" dirty="0">
                <a:latin typeface="Georgia" pitchFamily="18" charset="0"/>
              </a:rPr>
              <a:t>mission of </a:t>
            </a:r>
            <a:r>
              <a:rPr lang="en-US" b="1" i="1" dirty="0">
                <a:solidFill>
                  <a:srgbClr val="FF0000"/>
                </a:solidFill>
                <a:latin typeface="Georgia" pitchFamily="18" charset="0"/>
              </a:rPr>
              <a:t>R</a:t>
            </a:r>
            <a:r>
              <a:rPr lang="en-US" b="1" i="1" dirty="0">
                <a:latin typeface="Georgia" pitchFamily="18" charset="0"/>
              </a:rPr>
              <a:t>adiation</a:t>
            </a:r>
            <a:r>
              <a:rPr lang="en-US" b="1" i="1" dirty="0" smtClean="0">
                <a:latin typeface="Georgia" pitchFamily="18" charset="0"/>
              </a:rPr>
              <a:t>.</a:t>
            </a:r>
          </a:p>
          <a:p>
            <a:pPr marL="285750" indent="-285750" algn="l" rtl="0">
              <a:buFont typeface="Wingdings" pitchFamily="2" charset="2"/>
              <a:buChar char="Ø"/>
            </a:pPr>
            <a:endParaRPr lang="en-US" b="1" i="1" dirty="0" smtClean="0">
              <a:latin typeface="Georgia" pitchFamily="18" charset="0"/>
            </a:endParaRPr>
          </a:p>
          <a:p>
            <a:pPr marL="285750" indent="-285750" algn="l" rtl="0">
              <a:buFont typeface="Wingdings" pitchFamily="2" charset="2"/>
              <a:buChar char="ü"/>
            </a:pPr>
            <a:r>
              <a:rPr lang="en-US" b="1" i="1" dirty="0">
                <a:latin typeface="Georgia" pitchFamily="18" charset="0"/>
              </a:rPr>
              <a:t>Laser light is the brightest monochromatic (single color) </a:t>
            </a:r>
            <a:r>
              <a:rPr lang="en-US" b="1" i="1" dirty="0" smtClean="0">
                <a:latin typeface="Georgia" pitchFamily="18" charset="0"/>
              </a:rPr>
              <a:t>light.</a:t>
            </a:r>
          </a:p>
          <a:p>
            <a:pPr marL="285750" indent="-285750" algn="l" rtl="0">
              <a:buFont typeface="Wingdings" pitchFamily="2" charset="2"/>
              <a:buChar char="Ø"/>
            </a:pPr>
            <a:endParaRPr lang="en-US" b="1" i="1" dirty="0" smtClean="0">
              <a:latin typeface="Georgia" pitchFamily="18" charset="0"/>
            </a:endParaRPr>
          </a:p>
          <a:p>
            <a:pPr marL="285750" indent="-285750" algn="l" rtl="0">
              <a:buFont typeface="Wingdings" pitchFamily="2" charset="2"/>
              <a:buChar char="ü"/>
            </a:pPr>
            <a:r>
              <a:rPr lang="en-US" b="1" i="1" dirty="0">
                <a:solidFill>
                  <a:srgbClr val="0070C0"/>
                </a:solidFill>
                <a:latin typeface="Georgia" pitchFamily="18" charset="0"/>
              </a:rPr>
              <a:t>A laser is an </a:t>
            </a:r>
            <a:r>
              <a:rPr lang="en-US" b="1" i="1" dirty="0" smtClean="0">
                <a:solidFill>
                  <a:srgbClr val="0070C0"/>
                </a:solidFill>
                <a:latin typeface="Georgia" pitchFamily="18" charset="0"/>
              </a:rPr>
              <a:t>electro optical </a:t>
            </a:r>
            <a:r>
              <a:rPr lang="en-US" b="1" i="1" dirty="0">
                <a:solidFill>
                  <a:srgbClr val="0070C0"/>
                </a:solidFill>
                <a:latin typeface="Georgia" pitchFamily="18" charset="0"/>
              </a:rPr>
              <a:t>device that emits organized light (rather than the </a:t>
            </a:r>
            <a:r>
              <a:rPr lang="en-US" b="1" i="1" dirty="0" smtClean="0">
                <a:solidFill>
                  <a:srgbClr val="0070C0"/>
                </a:solidFill>
                <a:latin typeface="Georgia" pitchFamily="18" charset="0"/>
              </a:rPr>
              <a:t>random pattern light </a:t>
            </a:r>
            <a:r>
              <a:rPr lang="en-US" b="1" i="1" dirty="0">
                <a:solidFill>
                  <a:srgbClr val="0070C0"/>
                </a:solidFill>
                <a:latin typeface="Georgia" pitchFamily="18" charset="0"/>
              </a:rPr>
              <a:t>emitted from a light bulb) in a very narrow, intense beam by a process of </a:t>
            </a:r>
            <a:r>
              <a:rPr lang="en-US" b="1" i="1" dirty="0" smtClean="0">
                <a:solidFill>
                  <a:srgbClr val="0070C0"/>
                </a:solidFill>
                <a:latin typeface="Georgia" pitchFamily="18" charset="0"/>
              </a:rPr>
              <a:t>optical feedback </a:t>
            </a:r>
            <a:r>
              <a:rPr lang="en-US" b="1" i="1" dirty="0">
                <a:solidFill>
                  <a:srgbClr val="0070C0"/>
                </a:solidFill>
                <a:latin typeface="Georgia" pitchFamily="18" charset="0"/>
              </a:rPr>
              <a:t>and amplification. Because the explanation for this organization involves </a:t>
            </a:r>
            <a:r>
              <a:rPr lang="en-US" b="1" i="1" dirty="0" smtClean="0">
                <a:solidFill>
                  <a:srgbClr val="0070C0"/>
                </a:solidFill>
                <a:latin typeface="Georgia" pitchFamily="18" charset="0"/>
              </a:rPr>
              <a:t>stimulated emission.</a:t>
            </a:r>
          </a:p>
          <a:p>
            <a:pPr marL="285750" indent="-285750" algn="l" rtl="0">
              <a:buFont typeface="Wingdings" pitchFamily="2" charset="2"/>
              <a:buChar char="Ø"/>
            </a:pPr>
            <a:endParaRPr lang="en-US" b="1" i="1" dirty="0" smtClean="0">
              <a:solidFill>
                <a:srgbClr val="00B0F0"/>
              </a:solidFill>
              <a:latin typeface="Georgia" pitchFamily="18" charset="0"/>
            </a:endParaRPr>
          </a:p>
          <a:p>
            <a:pPr marL="285750" indent="-285750" algn="l" rtl="0">
              <a:buFont typeface="Wingdings" pitchFamily="2" charset="2"/>
              <a:buChar char="ü"/>
            </a:pPr>
            <a:r>
              <a:rPr lang="en-US" b="1" i="1" dirty="0" smtClean="0">
                <a:latin typeface="Georgia" pitchFamily="18" charset="0"/>
              </a:rPr>
              <a:t>in </a:t>
            </a:r>
            <a:r>
              <a:rPr lang="en-US" b="1" i="1" dirty="0">
                <a:latin typeface="Georgia" pitchFamily="18" charset="0"/>
              </a:rPr>
              <a:t>1917 by Albert </a:t>
            </a:r>
            <a:r>
              <a:rPr lang="en-US" b="1" i="1" dirty="0" smtClean="0">
                <a:latin typeface="Georgia" pitchFamily="18" charset="0"/>
              </a:rPr>
              <a:t>Einstein. No </a:t>
            </a:r>
            <a:r>
              <a:rPr lang="en-US" b="1" i="1" dirty="0">
                <a:latin typeface="Georgia" pitchFamily="18" charset="0"/>
              </a:rPr>
              <a:t>one realized the incredible potential of this concept until </a:t>
            </a:r>
            <a:r>
              <a:rPr lang="en-US" b="1" i="1" dirty="0" smtClean="0">
                <a:latin typeface="Georgia" pitchFamily="18" charset="0"/>
              </a:rPr>
              <a:t>the 1950's</a:t>
            </a:r>
            <a:r>
              <a:rPr lang="en-US" b="1" i="1" dirty="0">
                <a:latin typeface="Georgia" pitchFamily="18" charset="0"/>
              </a:rPr>
              <a:t>, when practical research was first performed </a:t>
            </a:r>
            <a:r>
              <a:rPr lang="en-US" b="1" i="1" dirty="0" smtClean="0">
                <a:latin typeface="Georgia" pitchFamily="18" charset="0"/>
              </a:rPr>
              <a:t>on applying </a:t>
            </a:r>
            <a:r>
              <a:rPr lang="en-US" b="1" i="1" dirty="0">
                <a:latin typeface="Georgia" pitchFamily="18" charset="0"/>
              </a:rPr>
              <a:t>the theory of stimulated emission to making lasers. </a:t>
            </a:r>
            <a:endParaRPr lang="en-US" b="1" i="1" dirty="0" smtClean="0">
              <a:latin typeface="Georgia" pitchFamily="18" charset="0"/>
            </a:endParaRPr>
          </a:p>
          <a:p>
            <a:pPr marL="285750" indent="-285750" algn="l" rtl="0">
              <a:buFont typeface="Wingdings" pitchFamily="2" charset="2"/>
              <a:buChar char="Ø"/>
            </a:pPr>
            <a:endParaRPr lang="en-US" b="1" i="1" dirty="0" smtClean="0">
              <a:latin typeface="Georgia" pitchFamily="18" charset="0"/>
            </a:endParaRPr>
          </a:p>
          <a:p>
            <a:pPr marL="285750" indent="-285750" algn="l" rtl="0">
              <a:buFont typeface="Wingdings" pitchFamily="2" charset="2"/>
              <a:buChar char="ü"/>
            </a:pPr>
            <a:r>
              <a:rPr lang="en-US" b="1" i="1" dirty="0" smtClean="0">
                <a:solidFill>
                  <a:srgbClr val="FF0000"/>
                </a:solidFill>
                <a:latin typeface="Georgia" pitchFamily="18" charset="0"/>
              </a:rPr>
              <a:t>1960 </a:t>
            </a:r>
            <a:r>
              <a:rPr lang="en-US" b="1" i="1" dirty="0">
                <a:solidFill>
                  <a:srgbClr val="FF0000"/>
                </a:solidFill>
                <a:latin typeface="Georgia" pitchFamily="18" charset="0"/>
              </a:rPr>
              <a:t>that the first true laser was made by </a:t>
            </a:r>
            <a:r>
              <a:rPr lang="en-US" b="1" i="1" dirty="0" smtClean="0">
                <a:solidFill>
                  <a:srgbClr val="FF0000"/>
                </a:solidFill>
                <a:latin typeface="Georgia" pitchFamily="18" charset="0"/>
              </a:rPr>
              <a:t>Theodore </a:t>
            </a:r>
            <a:r>
              <a:rPr lang="en-US" b="1" i="1" dirty="0" err="1" smtClean="0">
                <a:solidFill>
                  <a:srgbClr val="FF0000"/>
                </a:solidFill>
                <a:latin typeface="Georgia" pitchFamily="18" charset="0"/>
              </a:rPr>
              <a:t>Maimam</a:t>
            </a:r>
            <a:r>
              <a:rPr lang="en-US" b="1" i="1" dirty="0">
                <a:solidFill>
                  <a:srgbClr val="FF0000"/>
                </a:solidFill>
                <a:latin typeface="Georgia" pitchFamily="18" charset="0"/>
              </a:rPr>
              <a:t>, out of synthetic ruby. Many ideas for </a:t>
            </a:r>
            <a:r>
              <a:rPr lang="en-US" b="1" i="1" dirty="0" smtClean="0">
                <a:solidFill>
                  <a:srgbClr val="FF0000"/>
                </a:solidFill>
                <a:latin typeface="Georgia" pitchFamily="18" charset="0"/>
              </a:rPr>
              <a:t>laser applications </a:t>
            </a:r>
            <a:r>
              <a:rPr lang="en-US" b="1" i="1" dirty="0">
                <a:solidFill>
                  <a:srgbClr val="FF0000"/>
                </a:solidFill>
                <a:latin typeface="Georgia" pitchFamily="18" charset="0"/>
              </a:rPr>
              <a:t>quickly followed.</a:t>
            </a:r>
            <a:endParaRPr lang="ar-IQ" b="1" i="1" dirty="0">
              <a:solidFill>
                <a:srgbClr val="FF0000"/>
              </a:solidFill>
              <a:latin typeface="Georgia" pitchFamily="18" charset="0"/>
            </a:endParaRPr>
          </a:p>
        </p:txBody>
      </p:sp>
    </p:spTree>
    <p:extLst>
      <p:ext uri="{BB962C8B-B14F-4D97-AF65-F5344CB8AC3E}">
        <p14:creationId xmlns:p14="http://schemas.microsoft.com/office/powerpoint/2010/main" val="22854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776864" cy="5663089"/>
          </a:xfrm>
          <a:prstGeom prst="rect">
            <a:avLst/>
          </a:prstGeom>
        </p:spPr>
        <p:txBody>
          <a:bodyPr wrap="square">
            <a:spAutoFit/>
          </a:bodyPr>
          <a:lstStyle/>
          <a:p>
            <a:pPr marL="137160" indent="0" algn="ctr" rtl="0">
              <a:buNone/>
            </a:pPr>
            <a:r>
              <a:rPr lang="en-US" sz="2000" b="1" i="1" dirty="0">
                <a:ln w="50800"/>
                <a:solidFill>
                  <a:srgbClr val="FF0000"/>
                </a:solidFill>
                <a:latin typeface="Georgia" pitchFamily="18" charset="0"/>
                <a:cs typeface="Times New Roman" pitchFamily="18" charset="0"/>
              </a:rPr>
              <a:t>Properties of laser</a:t>
            </a:r>
            <a:endParaRPr lang="en-US" sz="2000" b="1" i="1" dirty="0">
              <a:solidFill>
                <a:srgbClr val="FF0000"/>
              </a:solidFill>
              <a:latin typeface="Georgia" pitchFamily="18" charset="0"/>
              <a:cs typeface="Times New Roman" pitchFamily="18" charset="0"/>
            </a:endParaRPr>
          </a:p>
          <a:p>
            <a:pPr marL="285750" indent="-285750" algn="l" rtl="0">
              <a:buFont typeface="Wingdings" pitchFamily="2" charset="2"/>
              <a:buChar char="ü"/>
            </a:pPr>
            <a:r>
              <a:rPr lang="en-US" b="1" i="1" dirty="0" smtClean="0">
                <a:solidFill>
                  <a:srgbClr val="FF0000"/>
                </a:solidFill>
                <a:latin typeface="Georgia" pitchFamily="18" charset="0"/>
                <a:cs typeface="Times New Roman" pitchFamily="18" charset="0"/>
              </a:rPr>
              <a:t>Monochromatic</a:t>
            </a:r>
            <a:r>
              <a:rPr lang="en-US" b="1" i="1" dirty="0" smtClean="0">
                <a:solidFill>
                  <a:srgbClr val="FFFF00"/>
                </a:solidFill>
                <a:latin typeface="Georgia" pitchFamily="18" charset="0"/>
                <a:cs typeface="Times New Roman" pitchFamily="18" charset="0"/>
              </a:rPr>
              <a:t> </a:t>
            </a:r>
            <a:r>
              <a:rPr lang="en-US" b="1" i="1" dirty="0" smtClean="0">
                <a:latin typeface="Georgia" pitchFamily="18" charset="0"/>
                <a:cs typeface="Times New Roman" pitchFamily="18" charset="0"/>
              </a:rPr>
              <a:t> </a:t>
            </a:r>
            <a:r>
              <a:rPr lang="en-US" b="1" i="1" dirty="0" smtClean="0">
                <a:solidFill>
                  <a:schemeClr val="bg1"/>
                </a:solidFill>
                <a:latin typeface="Georgia" pitchFamily="18" charset="0"/>
                <a:cs typeface="Times New Roman" pitchFamily="18" charset="0"/>
              </a:rPr>
              <a:t>The </a:t>
            </a:r>
            <a:r>
              <a:rPr lang="en-US" b="1" i="1" dirty="0">
                <a:solidFill>
                  <a:schemeClr val="bg1"/>
                </a:solidFill>
                <a:latin typeface="Georgia" pitchFamily="18" charset="0"/>
                <a:cs typeface="Times New Roman" pitchFamily="18" charset="0"/>
              </a:rPr>
              <a:t>radiant energy emitted from the optical </a:t>
            </a:r>
            <a:r>
              <a:rPr lang="en-US" b="1" i="1" dirty="0">
                <a:latin typeface="Georgia" pitchFamily="18" charset="0"/>
                <a:cs typeface="Times New Roman" pitchFamily="18" charset="0"/>
              </a:rPr>
              <a:t>cavity is of the same </a:t>
            </a:r>
            <a:r>
              <a:rPr lang="en-US" b="1" i="1" dirty="0" smtClean="0">
                <a:latin typeface="Georgia" pitchFamily="18" charset="0"/>
                <a:cs typeface="Times New Roman" pitchFamily="18" charset="0"/>
              </a:rPr>
              <a:t>wavelength. is </a:t>
            </a:r>
            <a:r>
              <a:rPr lang="en-US" b="1" i="1" dirty="0">
                <a:latin typeface="Georgia" pitchFamily="18" charset="0"/>
                <a:cs typeface="Times New Roman" pitchFamily="18" charset="0"/>
              </a:rPr>
              <a:t>extremely intense and unidirectional (collimated), and is coherent </a:t>
            </a:r>
            <a:r>
              <a:rPr lang="en-US" b="1" i="1" dirty="0" smtClean="0">
                <a:latin typeface="Georgia" pitchFamily="18" charset="0"/>
                <a:cs typeface="Times New Roman" pitchFamily="18" charset="0"/>
              </a:rPr>
              <a:t>both temporally </a:t>
            </a:r>
            <a:r>
              <a:rPr lang="en-US" b="1" i="1" dirty="0">
                <a:latin typeface="Georgia" pitchFamily="18" charset="0"/>
                <a:cs typeface="Times New Roman" pitchFamily="18" charset="0"/>
              </a:rPr>
              <a:t>and spatially. </a:t>
            </a:r>
            <a:r>
              <a:rPr lang="en-US" b="1" i="1" dirty="0" smtClean="0">
                <a:latin typeface="Georgia" pitchFamily="18" charset="0"/>
                <a:cs typeface="Times New Roman" pitchFamily="18" charset="0"/>
              </a:rPr>
              <a:t>Temporal </a:t>
            </a:r>
            <a:r>
              <a:rPr lang="en-US" b="1" i="1" dirty="0">
                <a:latin typeface="Georgia" pitchFamily="18" charset="0"/>
                <a:cs typeface="Times New Roman" pitchFamily="18" charset="0"/>
              </a:rPr>
              <a:t>coherence refers to the waves of light oscillating in </a:t>
            </a:r>
            <a:r>
              <a:rPr lang="en-US" b="1" i="1" dirty="0" err="1">
                <a:latin typeface="Georgia" pitchFamily="18" charset="0"/>
                <a:cs typeface="Times New Roman" pitchFamily="18" charset="0"/>
              </a:rPr>
              <a:t>phaseover</a:t>
            </a:r>
            <a:r>
              <a:rPr lang="en-US" b="1" i="1" dirty="0">
                <a:latin typeface="Georgia" pitchFamily="18" charset="0"/>
                <a:cs typeface="Times New Roman" pitchFamily="18" charset="0"/>
              </a:rPr>
              <a:t> a given time interval, </a:t>
            </a:r>
            <a:r>
              <a:rPr lang="en-US" b="1" i="1" dirty="0" err="1">
                <a:latin typeface="Georgia" pitchFamily="18" charset="0"/>
                <a:cs typeface="Times New Roman" pitchFamily="18" charset="0"/>
              </a:rPr>
              <a:t>deltat</a:t>
            </a:r>
            <a:r>
              <a:rPr lang="en-US" b="1" i="1" dirty="0">
                <a:latin typeface="Georgia" pitchFamily="18" charset="0"/>
                <a:cs typeface="Times New Roman" pitchFamily="18" charset="0"/>
              </a:rPr>
              <a:t>. Whereas spatial   coherence means that the photons are </a:t>
            </a:r>
            <a:r>
              <a:rPr lang="en-US" b="1" i="1" dirty="0" err="1" smtClean="0">
                <a:latin typeface="Georgia" pitchFamily="18" charset="0"/>
                <a:cs typeface="Times New Roman" pitchFamily="18" charset="0"/>
              </a:rPr>
              <a:t>equal</a:t>
            </a:r>
            <a:r>
              <a:rPr lang="en-US" b="1" i="1" dirty="0" err="1">
                <a:latin typeface="Georgia" pitchFamily="18" charset="0"/>
                <a:cs typeface="Times New Roman" pitchFamily="18" charset="0"/>
              </a:rPr>
              <a:t>and</a:t>
            </a:r>
            <a:r>
              <a:rPr lang="en-US" b="1" i="1" dirty="0">
                <a:latin typeface="Georgia" pitchFamily="18" charset="0"/>
                <a:cs typeface="Times New Roman" pitchFamily="18" charset="0"/>
              </a:rPr>
              <a:t> parallel across the wave front.  </a:t>
            </a:r>
          </a:p>
          <a:p>
            <a:pPr algn="l" rtl="0"/>
            <a:r>
              <a:rPr lang="en-US" b="1" i="1" dirty="0" smtClean="0">
                <a:latin typeface="Georgia" pitchFamily="18" charset="0"/>
                <a:cs typeface="Times New Roman" pitchFamily="18" charset="0"/>
              </a:rPr>
              <a:t>   </a:t>
            </a:r>
          </a:p>
          <a:p>
            <a:pPr marL="285750" indent="-285750" algn="l" rtl="0">
              <a:buFont typeface="Wingdings" pitchFamily="2" charset="2"/>
              <a:buChar char="ü"/>
            </a:pPr>
            <a:r>
              <a:rPr lang="en-US" b="1" i="1" dirty="0" smtClean="0">
                <a:solidFill>
                  <a:srgbClr val="FF0000"/>
                </a:solidFill>
                <a:latin typeface="Georgia" pitchFamily="18" charset="0"/>
                <a:cs typeface="Times New Roman" pitchFamily="18" charset="0"/>
              </a:rPr>
              <a:t>collimation, and coherence </a:t>
            </a:r>
            <a:r>
              <a:rPr lang="en-US" b="1" i="1" dirty="0" smtClean="0">
                <a:solidFill>
                  <a:schemeClr val="bg1"/>
                </a:solidFill>
                <a:latin typeface="Georgia" pitchFamily="18" charset="0"/>
                <a:cs typeface="Times New Roman" pitchFamily="18" charset="0"/>
              </a:rPr>
              <a:t>distinguish the organized </a:t>
            </a:r>
            <a:r>
              <a:rPr lang="en-US" b="1" i="1" dirty="0" smtClean="0">
                <a:latin typeface="Georgia" pitchFamily="18" charset="0"/>
                <a:cs typeface="Times New Roman" pitchFamily="18" charset="0"/>
              </a:rPr>
              <a:t>radiant energy of a laser light source from the disorganized </a:t>
            </a:r>
          </a:p>
          <a:p>
            <a:pPr algn="l" rtl="0"/>
            <a:r>
              <a:rPr lang="en-US" b="1" i="1" dirty="0" smtClean="0">
                <a:latin typeface="Georgia" pitchFamily="18" charset="0"/>
                <a:cs typeface="Times New Roman" pitchFamily="18" charset="0"/>
              </a:rPr>
              <a:t>    radiant </a:t>
            </a:r>
            <a:r>
              <a:rPr lang="en-US" b="1" i="1" dirty="0">
                <a:latin typeface="Georgia" pitchFamily="18" charset="0"/>
                <a:cs typeface="Times New Roman" pitchFamily="18" charset="0"/>
              </a:rPr>
              <a:t>energy of a light bulb or other light </a:t>
            </a:r>
            <a:r>
              <a:rPr lang="en-US" b="1" i="1" dirty="0" smtClean="0">
                <a:latin typeface="Georgia" pitchFamily="18" charset="0"/>
                <a:cs typeface="Times New Roman" pitchFamily="18" charset="0"/>
              </a:rPr>
              <a:t>source.</a:t>
            </a:r>
          </a:p>
          <a:p>
            <a:pPr algn="l" rtl="0"/>
            <a:endParaRPr lang="en-US" b="1" i="1" dirty="0" smtClean="0">
              <a:latin typeface="Georgia" pitchFamily="18" charset="0"/>
              <a:cs typeface="Times New Roman" pitchFamily="18" charset="0"/>
            </a:endParaRPr>
          </a:p>
          <a:p>
            <a:pPr marL="285750" indent="-285750" algn="l" rtl="0">
              <a:buFont typeface="Wingdings" pitchFamily="2" charset="2"/>
              <a:buChar char="ü"/>
            </a:pPr>
            <a:r>
              <a:rPr lang="en-US" b="1" i="1" dirty="0">
                <a:latin typeface="Georgia" pitchFamily="18" charset="0"/>
                <a:cs typeface="Times New Roman" pitchFamily="18" charset="0"/>
              </a:rPr>
              <a:t>Comparing to the conventional light, a laser is differentiated by three characteristics. They are</a:t>
            </a:r>
            <a:r>
              <a:rPr lang="en-US" b="1" i="1" dirty="0" smtClean="0">
                <a:latin typeface="Georgia" pitchFamily="18" charset="0"/>
                <a:cs typeface="Times New Roman" pitchFamily="18" charset="0"/>
              </a:rPr>
              <a:t>:</a:t>
            </a:r>
          </a:p>
          <a:p>
            <a:pPr marL="285750" indent="-285750" algn="l" rtl="0">
              <a:buFont typeface="Arial" pitchFamily="34" charset="0"/>
              <a:buChar char="•"/>
            </a:pPr>
            <a:r>
              <a:rPr lang="en-US" b="1" i="1" dirty="0" smtClean="0">
                <a:solidFill>
                  <a:srgbClr val="00B0F0"/>
                </a:solidFill>
                <a:latin typeface="Georgia" pitchFamily="18" charset="0"/>
                <a:cs typeface="Times New Roman" pitchFamily="18" charset="0"/>
              </a:rPr>
              <a:t>Directionality.</a:t>
            </a:r>
            <a:endParaRPr lang="en-US" b="1" i="1" dirty="0">
              <a:solidFill>
                <a:srgbClr val="00B0F0"/>
              </a:solidFill>
              <a:latin typeface="Georgia" pitchFamily="18" charset="0"/>
              <a:cs typeface="Times New Roman" pitchFamily="18" charset="0"/>
            </a:endParaRPr>
          </a:p>
          <a:p>
            <a:pPr marL="285750" indent="-285750" algn="l" rtl="0">
              <a:buFont typeface="Arial" pitchFamily="34" charset="0"/>
              <a:buChar char="•"/>
            </a:pPr>
            <a:r>
              <a:rPr lang="en-US" b="1" i="1" dirty="0">
                <a:solidFill>
                  <a:srgbClr val="00B0F0"/>
                </a:solidFill>
                <a:latin typeface="Georgia" pitchFamily="18" charset="0"/>
                <a:cs typeface="Times New Roman" pitchFamily="18" charset="0"/>
              </a:rPr>
              <a:t>pure </a:t>
            </a:r>
            <a:r>
              <a:rPr lang="en-US" b="1" i="1" dirty="0" smtClean="0">
                <a:solidFill>
                  <a:srgbClr val="00B0F0"/>
                </a:solidFill>
                <a:latin typeface="Georgia" pitchFamily="18" charset="0"/>
                <a:cs typeface="Times New Roman" pitchFamily="18" charset="0"/>
              </a:rPr>
              <a:t>color</a:t>
            </a:r>
            <a:r>
              <a:rPr lang="en-US" b="1" i="1" dirty="0">
                <a:solidFill>
                  <a:srgbClr val="00B0F0"/>
                </a:solidFill>
                <a:latin typeface="Georgia" pitchFamily="18" charset="0"/>
                <a:cs typeface="Times New Roman" pitchFamily="18" charset="0"/>
              </a:rPr>
              <a:t>.</a:t>
            </a:r>
          </a:p>
          <a:p>
            <a:pPr marL="285750" indent="-285750" algn="l" rtl="0">
              <a:buFont typeface="Arial" pitchFamily="34" charset="0"/>
              <a:buChar char="•"/>
            </a:pPr>
            <a:r>
              <a:rPr lang="en-US" b="1" i="1" dirty="0">
                <a:solidFill>
                  <a:srgbClr val="00B0F0"/>
                </a:solidFill>
                <a:latin typeface="Georgia" pitchFamily="18" charset="0"/>
                <a:cs typeface="Times New Roman" pitchFamily="18" charset="0"/>
              </a:rPr>
              <a:t>temporal coherence.</a:t>
            </a:r>
          </a:p>
          <a:p>
            <a:pPr marL="285750" indent="-285750" algn="l" rtl="0">
              <a:buFont typeface="Wingdings" pitchFamily="2" charset="2"/>
              <a:buChar char="ü"/>
            </a:pPr>
            <a:endParaRPr lang="en-US" b="1" i="1" dirty="0" smtClean="0">
              <a:latin typeface="Georgia" pitchFamily="18" charset="0"/>
              <a:cs typeface="Times New Roman" pitchFamily="18" charset="0"/>
            </a:endParaRPr>
          </a:p>
          <a:p>
            <a:pPr marL="285750" indent="-285750" algn="l" rtl="0">
              <a:buFont typeface="Wingdings" pitchFamily="2" charset="2"/>
              <a:buChar char="Ø"/>
            </a:pPr>
            <a:endParaRPr lang="en-US" b="1" i="1" dirty="0">
              <a:latin typeface="Georgia" pitchFamily="18" charset="0"/>
              <a:cs typeface="Times New Roman" pitchFamily="18" charset="0"/>
            </a:endParaRPr>
          </a:p>
        </p:txBody>
      </p:sp>
    </p:spTree>
    <p:extLst>
      <p:ext uri="{BB962C8B-B14F-4D97-AF65-F5344CB8AC3E}">
        <p14:creationId xmlns:p14="http://schemas.microsoft.com/office/powerpoint/2010/main" val="1744531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13517" y="1793875"/>
            <a:ext cx="184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a:p>
        </p:txBody>
      </p:sp>
      <p:sp>
        <p:nvSpPr>
          <p:cNvPr id="21507" name="Rectangle 3"/>
          <p:cNvSpPr>
            <a:spLocks noChangeArrowheads="1"/>
          </p:cNvSpPr>
          <p:nvPr/>
        </p:nvSpPr>
        <p:spPr bwMode="auto">
          <a:xfrm>
            <a:off x="8959269" y="2634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IQ"/>
          </a:p>
        </p:txBody>
      </p:sp>
      <p:sp>
        <p:nvSpPr>
          <p:cNvPr id="21510" name="Rectangle 6"/>
          <p:cNvSpPr>
            <a:spLocks noChangeArrowheads="1"/>
          </p:cNvSpPr>
          <p:nvPr/>
        </p:nvSpPr>
        <p:spPr bwMode="auto">
          <a:xfrm>
            <a:off x="895926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IQ"/>
          </a:p>
        </p:txBody>
      </p:sp>
      <p:pic>
        <p:nvPicPr>
          <p:cNvPr id="21511" name="Picture 10" descr="light_emis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90600"/>
            <a:ext cx="3377329" cy="260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1"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23" y="1905000"/>
            <a:ext cx="323660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49664"/>
            <a:ext cx="3377329" cy="2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3"/>
          <p:cNvSpPr txBox="1">
            <a:spLocks noChangeArrowheads="1"/>
          </p:cNvSpPr>
          <p:nvPr/>
        </p:nvSpPr>
        <p:spPr bwMode="auto">
          <a:xfrm>
            <a:off x="374384" y="5181600"/>
            <a:ext cx="34470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algn="ctr" rtl="0" eaLnBrk="1" hangingPunct="1"/>
            <a:r>
              <a:rPr lang="en-US" altLang="zh-TW" sz="2800" dirty="0">
                <a:latin typeface="Georgia" pitchFamily="18" charset="0"/>
                <a:ea typeface="新細明體" pitchFamily="18" charset="-120"/>
                <a:cs typeface="Arial" charset="0"/>
              </a:rPr>
              <a:t>Directionality</a:t>
            </a:r>
          </a:p>
          <a:p>
            <a:pPr algn="ctr" rtl="0" eaLnBrk="1" hangingPunct="1"/>
            <a:endParaRPr lang="en-US" altLang="zh-TW" sz="2800" dirty="0">
              <a:latin typeface="Georgia" pitchFamily="18" charset="0"/>
              <a:ea typeface="新細明體" pitchFamily="18" charset="-120"/>
              <a:cs typeface="Arial" charset="0"/>
            </a:endParaRPr>
          </a:p>
          <a:p>
            <a:pPr algn="ctr" rtl="0" eaLnBrk="1" hangingPunct="1"/>
            <a:r>
              <a:rPr lang="en-US" altLang="zh-TW" sz="2800" dirty="0">
                <a:latin typeface="Georgia" pitchFamily="18" charset="0"/>
                <a:ea typeface="新細明體" pitchFamily="18" charset="-120"/>
                <a:cs typeface="Arial" charset="0"/>
              </a:rPr>
              <a:t>Temporal coherence</a:t>
            </a:r>
            <a:endParaRPr lang="en-GB" sz="2800" dirty="0">
              <a:latin typeface="Georgia" pitchFamily="18" charset="0"/>
              <a:ea typeface="新細明體" pitchFamily="18" charset="-120"/>
              <a:cs typeface="Arial" charset="0"/>
            </a:endParaRPr>
          </a:p>
        </p:txBody>
      </p:sp>
      <p:sp>
        <p:nvSpPr>
          <p:cNvPr id="21515" name="Line 14"/>
          <p:cNvSpPr>
            <a:spLocks noChangeShapeType="1"/>
          </p:cNvSpPr>
          <p:nvPr/>
        </p:nvSpPr>
        <p:spPr bwMode="auto">
          <a:xfrm flipV="1">
            <a:off x="3938751" y="6096000"/>
            <a:ext cx="633249" cy="15240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21516" name="Text Box 16"/>
          <p:cNvSpPr txBox="1">
            <a:spLocks noChangeArrowheads="1"/>
          </p:cNvSpPr>
          <p:nvPr/>
        </p:nvSpPr>
        <p:spPr bwMode="auto">
          <a:xfrm>
            <a:off x="1743352" y="990601"/>
            <a:ext cx="1824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TW" sz="2800" dirty="0">
                <a:latin typeface="Georgia" pitchFamily="18" charset="0"/>
                <a:ea typeface="新細明體" pitchFamily="18" charset="-120"/>
                <a:cs typeface="Arial" charset="0"/>
              </a:rPr>
              <a:t>Pure color</a:t>
            </a:r>
            <a:endParaRPr lang="en-GB" sz="2800" dirty="0">
              <a:latin typeface="Georgia" pitchFamily="18" charset="0"/>
              <a:ea typeface="新細明體" pitchFamily="18" charset="-120"/>
              <a:cs typeface="Arial" charset="0"/>
            </a:endParaRPr>
          </a:p>
        </p:txBody>
      </p:sp>
      <p:sp>
        <p:nvSpPr>
          <p:cNvPr id="21517" name="Line 17"/>
          <p:cNvSpPr>
            <a:spLocks noChangeShapeType="1"/>
          </p:cNvSpPr>
          <p:nvPr/>
        </p:nvSpPr>
        <p:spPr bwMode="auto">
          <a:xfrm>
            <a:off x="3727668" y="1295400"/>
            <a:ext cx="703610" cy="30480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Tree>
    <p:extLst>
      <p:ext uri="{BB962C8B-B14F-4D97-AF65-F5344CB8AC3E}">
        <p14:creationId xmlns:p14="http://schemas.microsoft.com/office/powerpoint/2010/main" val="352898392"/>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192" t="19395" r="50557" b="36410"/>
          <a:stretch/>
        </p:blipFill>
        <p:spPr bwMode="auto">
          <a:xfrm>
            <a:off x="179512" y="1052736"/>
            <a:ext cx="4320480" cy="5357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99992" y="1628800"/>
            <a:ext cx="4572000" cy="1477328"/>
          </a:xfrm>
          <a:prstGeom prst="rect">
            <a:avLst/>
          </a:prstGeom>
        </p:spPr>
        <p:txBody>
          <a:bodyPr>
            <a:spAutoFit/>
          </a:bodyPr>
          <a:lstStyle/>
          <a:p>
            <a:pPr algn="just" rtl="0"/>
            <a:r>
              <a:rPr lang="en-US" dirty="0" smtClean="0">
                <a:solidFill>
                  <a:srgbClr val="000000"/>
                </a:solidFill>
              </a:rPr>
              <a:t>1- </a:t>
            </a:r>
            <a:r>
              <a:rPr lang="en-US" b="1" i="1" dirty="0" smtClean="0">
                <a:solidFill>
                  <a:srgbClr val="000000"/>
                </a:solidFill>
                <a:latin typeface="Georgia" pitchFamily="18" charset="0"/>
              </a:rPr>
              <a:t>High-voltage </a:t>
            </a:r>
            <a:r>
              <a:rPr lang="en-US" b="1" i="1" dirty="0">
                <a:solidFill>
                  <a:srgbClr val="000000"/>
                </a:solidFill>
                <a:latin typeface="Georgia" pitchFamily="18" charset="0"/>
              </a:rPr>
              <a:t>electricity causes the quartz flash tube to emit an intense burst of light, exciting some of the atoms in the ruby crystal to higher energy levels.</a:t>
            </a:r>
            <a:endParaRPr lang="ar-IQ" b="1" i="1" dirty="0">
              <a:latin typeface="Georgia" pitchFamily="18" charset="0"/>
            </a:endParaRPr>
          </a:p>
        </p:txBody>
      </p:sp>
      <p:sp>
        <p:nvSpPr>
          <p:cNvPr id="5" name="مستطيل 4"/>
          <p:cNvSpPr/>
          <p:nvPr/>
        </p:nvSpPr>
        <p:spPr>
          <a:xfrm>
            <a:off x="4543756" y="4149080"/>
            <a:ext cx="4572000" cy="2031325"/>
          </a:xfrm>
          <a:prstGeom prst="rect">
            <a:avLst/>
          </a:prstGeom>
        </p:spPr>
        <p:txBody>
          <a:bodyPr>
            <a:spAutoFit/>
          </a:bodyPr>
          <a:lstStyle/>
          <a:p>
            <a:pPr algn="just" rtl="0"/>
            <a:r>
              <a:rPr lang="en-US" dirty="0" smtClean="0">
                <a:solidFill>
                  <a:srgbClr val="0070C0"/>
                </a:solidFill>
              </a:rPr>
              <a:t>2- </a:t>
            </a:r>
            <a:r>
              <a:rPr lang="en-US" b="1" i="1" dirty="0" smtClean="0">
                <a:solidFill>
                  <a:srgbClr val="0070C0"/>
                </a:solidFill>
                <a:latin typeface="Georgia" pitchFamily="18" charset="0"/>
              </a:rPr>
              <a:t>At </a:t>
            </a:r>
            <a:r>
              <a:rPr lang="en-US" b="1" i="1" dirty="0">
                <a:solidFill>
                  <a:srgbClr val="0070C0"/>
                </a:solidFill>
                <a:latin typeface="Georgia" pitchFamily="18" charset="0"/>
              </a:rPr>
              <a:t>a specific energy level, some atoms emit particles of light called photons. At first the photons are emitted in all directions. Photons from one atom stimulate emission of photons from other atoms and the light intensity is rapidly amplified.</a:t>
            </a:r>
            <a:endParaRPr lang="ar-IQ" b="1" i="1" dirty="0">
              <a:solidFill>
                <a:srgbClr val="0070C0"/>
              </a:solidFill>
              <a:latin typeface="Georgia" pitchFamily="18" charset="0"/>
            </a:endParaRPr>
          </a:p>
        </p:txBody>
      </p:sp>
      <p:sp>
        <p:nvSpPr>
          <p:cNvPr id="2" name="Rectangle 1"/>
          <p:cNvSpPr/>
          <p:nvPr/>
        </p:nvSpPr>
        <p:spPr>
          <a:xfrm>
            <a:off x="3153309" y="691052"/>
            <a:ext cx="2693365" cy="369332"/>
          </a:xfrm>
          <a:prstGeom prst="rect">
            <a:avLst/>
          </a:prstGeom>
        </p:spPr>
        <p:txBody>
          <a:bodyPr wrap="none">
            <a:spAutoFit/>
          </a:bodyPr>
          <a:lstStyle/>
          <a:p>
            <a:pPr algn="ctr" rtl="0"/>
            <a:r>
              <a:rPr lang="en-US" b="1" i="1" dirty="0">
                <a:solidFill>
                  <a:srgbClr val="FF0000"/>
                </a:solidFill>
                <a:latin typeface="Georgia" pitchFamily="18" charset="0"/>
              </a:rPr>
              <a:t>Mechanism of action</a:t>
            </a:r>
          </a:p>
        </p:txBody>
      </p:sp>
    </p:spTree>
    <p:extLst>
      <p:ext uri="{BB962C8B-B14F-4D97-AF65-F5344CB8AC3E}">
        <p14:creationId xmlns:p14="http://schemas.microsoft.com/office/powerpoint/2010/main" val="291383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5" t="24590" r="49884" b="28373"/>
          <a:stretch/>
        </p:blipFill>
        <p:spPr bwMode="auto">
          <a:xfrm>
            <a:off x="251520" y="980728"/>
            <a:ext cx="410445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27984" y="1772816"/>
            <a:ext cx="4572000" cy="1200329"/>
          </a:xfrm>
          <a:prstGeom prst="rect">
            <a:avLst/>
          </a:prstGeom>
        </p:spPr>
        <p:txBody>
          <a:bodyPr>
            <a:spAutoFit/>
          </a:bodyPr>
          <a:lstStyle/>
          <a:p>
            <a:pPr algn="just" rtl="0"/>
            <a:r>
              <a:rPr lang="en-US" b="1" i="1" dirty="0" smtClean="0">
                <a:solidFill>
                  <a:srgbClr val="C00000"/>
                </a:solidFill>
                <a:latin typeface="Georgia" pitchFamily="18" charset="0"/>
              </a:rPr>
              <a:t>3- Mirrors </a:t>
            </a:r>
            <a:r>
              <a:rPr lang="en-US" b="1" i="1" dirty="0">
                <a:solidFill>
                  <a:srgbClr val="C00000"/>
                </a:solidFill>
                <a:latin typeface="Georgia" pitchFamily="18" charset="0"/>
              </a:rPr>
              <a:t>at each end reflect the photons back and forth, continuing this process of stimulated emission and amplification.</a:t>
            </a:r>
            <a:endParaRPr lang="ar-IQ" b="1" i="1" dirty="0">
              <a:solidFill>
                <a:srgbClr val="C00000"/>
              </a:solidFill>
              <a:latin typeface="Georgia" pitchFamily="18" charset="0"/>
            </a:endParaRPr>
          </a:p>
        </p:txBody>
      </p:sp>
      <p:sp>
        <p:nvSpPr>
          <p:cNvPr id="5" name="مستطيل 4"/>
          <p:cNvSpPr/>
          <p:nvPr/>
        </p:nvSpPr>
        <p:spPr>
          <a:xfrm>
            <a:off x="4427984" y="4437112"/>
            <a:ext cx="4572000" cy="923330"/>
          </a:xfrm>
          <a:prstGeom prst="rect">
            <a:avLst/>
          </a:prstGeom>
        </p:spPr>
        <p:txBody>
          <a:bodyPr>
            <a:spAutoFit/>
          </a:bodyPr>
          <a:lstStyle/>
          <a:p>
            <a:pPr algn="just" rtl="0"/>
            <a:r>
              <a:rPr lang="en-US" dirty="0" smtClean="0">
                <a:solidFill>
                  <a:srgbClr val="006600"/>
                </a:solidFill>
              </a:rPr>
              <a:t>4- </a:t>
            </a:r>
            <a:r>
              <a:rPr lang="en-US" b="1" i="1" dirty="0" smtClean="0">
                <a:solidFill>
                  <a:srgbClr val="006600"/>
                </a:solidFill>
              </a:rPr>
              <a:t>The </a:t>
            </a:r>
            <a:r>
              <a:rPr lang="en-US" b="1" i="1" dirty="0">
                <a:solidFill>
                  <a:srgbClr val="006600"/>
                </a:solidFill>
              </a:rPr>
              <a:t>photons leave through the partially silvered mirror at one end. This is laser light.</a:t>
            </a:r>
            <a:endParaRPr lang="ar-IQ" b="1" i="1" dirty="0">
              <a:solidFill>
                <a:srgbClr val="006600"/>
              </a:solidFill>
            </a:endParaRPr>
          </a:p>
        </p:txBody>
      </p:sp>
    </p:spTree>
    <p:extLst>
      <p:ext uri="{BB962C8B-B14F-4D97-AF65-F5344CB8AC3E}">
        <p14:creationId xmlns:p14="http://schemas.microsoft.com/office/powerpoint/2010/main" val="1330237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le\Desktop\ghgh\rubylaser_components.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r="13896"/>
          <a:stretch/>
        </p:blipFill>
        <p:spPr bwMode="auto">
          <a:xfrm>
            <a:off x="1115616" y="908720"/>
            <a:ext cx="6480719"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9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184" y="691645"/>
            <a:ext cx="8424936" cy="5139869"/>
          </a:xfrm>
          <a:prstGeom prst="rect">
            <a:avLst/>
          </a:prstGeom>
          <a:noFill/>
        </p:spPr>
        <p:txBody>
          <a:bodyPr wrap="square" rtlCol="0">
            <a:spAutoFit/>
          </a:bodyPr>
          <a:lstStyle/>
          <a:p>
            <a:pPr algn="ctr" rtl="0"/>
            <a:r>
              <a:rPr lang="en-US" sz="2000" b="1" i="1" dirty="0" smtClean="0">
                <a:solidFill>
                  <a:srgbClr val="FF0000"/>
                </a:solidFill>
                <a:latin typeface="Georgia" pitchFamily="18" charset="0"/>
                <a:cs typeface="Times New Roman" pitchFamily="18" charset="0"/>
              </a:rPr>
              <a:t>Types of lasers</a:t>
            </a:r>
          </a:p>
          <a:p>
            <a:pPr algn="ctr" rtl="0"/>
            <a:endParaRPr lang="en-US" sz="2000" b="1" i="1" dirty="0" smtClean="0">
              <a:solidFill>
                <a:srgbClr val="FFFF00"/>
              </a:solidFill>
              <a:latin typeface="Georgia" pitchFamily="18" charset="0"/>
              <a:cs typeface="Times New Roman" pitchFamily="18" charset="0"/>
            </a:endParaRPr>
          </a:p>
          <a:p>
            <a:pPr algn="l" rtl="0"/>
            <a:r>
              <a:rPr lang="en-US" b="1" i="1" dirty="0" smtClean="0">
                <a:solidFill>
                  <a:schemeClr val="bg1"/>
                </a:solidFill>
                <a:latin typeface="Georgia" pitchFamily="18" charset="0"/>
              </a:rPr>
              <a:t>There </a:t>
            </a:r>
            <a:r>
              <a:rPr lang="en-US" b="1" i="1" dirty="0">
                <a:solidFill>
                  <a:schemeClr val="bg1"/>
                </a:solidFill>
                <a:latin typeface="Georgia" pitchFamily="18" charset="0"/>
              </a:rPr>
              <a:t>are many ways to define the type of laser.</a:t>
            </a:r>
          </a:p>
          <a:p>
            <a:pPr algn="l" rtl="0"/>
            <a:r>
              <a:rPr lang="en-US" b="1" i="1" dirty="0" smtClean="0">
                <a:solidFill>
                  <a:srgbClr val="FF0000"/>
                </a:solidFill>
                <a:latin typeface="Georgia" pitchFamily="18" charset="0"/>
              </a:rPr>
              <a:t>Based </a:t>
            </a:r>
            <a:r>
              <a:rPr lang="en-US" b="1" i="1" dirty="0">
                <a:solidFill>
                  <a:srgbClr val="FF0000"/>
                </a:solidFill>
                <a:latin typeface="Georgia" pitchFamily="18" charset="0"/>
              </a:rPr>
              <a:t>on its pumping scheme a laser can be classified </a:t>
            </a:r>
            <a:r>
              <a:rPr lang="en-US" b="1" i="1" dirty="0" smtClean="0">
                <a:solidFill>
                  <a:srgbClr val="FF0000"/>
                </a:solidFill>
                <a:latin typeface="Georgia" pitchFamily="18" charset="0"/>
              </a:rPr>
              <a:t>as:</a:t>
            </a:r>
          </a:p>
          <a:p>
            <a:pPr marL="285750" indent="-285750" algn="l" rtl="0">
              <a:buFont typeface="Wingdings" pitchFamily="2" charset="2"/>
              <a:buChar char="Ø"/>
            </a:pPr>
            <a:r>
              <a:rPr lang="en-US" b="1" i="1" dirty="0" smtClean="0">
                <a:latin typeface="Georgia" pitchFamily="18" charset="0"/>
              </a:rPr>
              <a:t>Optically </a:t>
            </a:r>
            <a:r>
              <a:rPr lang="en-US" b="1" i="1" dirty="0">
                <a:latin typeface="Georgia" pitchFamily="18" charset="0"/>
              </a:rPr>
              <a:t>pumped laser</a:t>
            </a:r>
          </a:p>
          <a:p>
            <a:pPr marL="285750" indent="-285750" algn="l" rtl="0">
              <a:buFont typeface="Wingdings" pitchFamily="2" charset="2"/>
              <a:buChar char="Ø"/>
            </a:pPr>
            <a:r>
              <a:rPr lang="en-US" b="1" i="1" dirty="0" smtClean="0">
                <a:latin typeface="Georgia" pitchFamily="18" charset="0"/>
              </a:rPr>
              <a:t>Electrically </a:t>
            </a:r>
            <a:r>
              <a:rPr lang="en-US" b="1" i="1" dirty="0">
                <a:latin typeface="Georgia" pitchFamily="18" charset="0"/>
              </a:rPr>
              <a:t>pumped </a:t>
            </a:r>
            <a:r>
              <a:rPr lang="en-US" b="1" i="1" dirty="0" smtClean="0">
                <a:latin typeface="Georgia" pitchFamily="18" charset="0"/>
              </a:rPr>
              <a:t>laser</a:t>
            </a:r>
          </a:p>
          <a:p>
            <a:pPr algn="l" rtl="0"/>
            <a:endParaRPr lang="en-US" b="1" i="1" dirty="0" smtClean="0">
              <a:latin typeface="Georgia" pitchFamily="18" charset="0"/>
            </a:endParaRPr>
          </a:p>
          <a:p>
            <a:pPr algn="l" rtl="0"/>
            <a:r>
              <a:rPr lang="en-US" b="1" i="1" dirty="0">
                <a:solidFill>
                  <a:srgbClr val="FF0000"/>
                </a:solidFill>
                <a:latin typeface="Georgia" pitchFamily="18" charset="0"/>
              </a:rPr>
              <a:t>On the basis of the operation mode, laser fall into classes of</a:t>
            </a:r>
          </a:p>
          <a:p>
            <a:pPr marL="285750" indent="-285750" algn="l" rtl="0">
              <a:buFont typeface="Wingdings" pitchFamily="2" charset="2"/>
              <a:buChar char="Ø"/>
            </a:pPr>
            <a:r>
              <a:rPr lang="en-US" b="1" i="1" dirty="0" smtClean="0">
                <a:latin typeface="Georgia" pitchFamily="18" charset="0"/>
              </a:rPr>
              <a:t>Continuous </a:t>
            </a:r>
            <a:r>
              <a:rPr lang="en-US" b="1" i="1" dirty="0">
                <a:latin typeface="Georgia" pitchFamily="18" charset="0"/>
              </a:rPr>
              <a:t>Wave Lasers</a:t>
            </a:r>
          </a:p>
          <a:p>
            <a:pPr marL="285750" indent="-285750" algn="l" rtl="0">
              <a:buFont typeface="Wingdings" pitchFamily="2" charset="2"/>
              <a:buChar char="Ø"/>
            </a:pPr>
            <a:r>
              <a:rPr lang="en-US" b="1" i="1" dirty="0" smtClean="0">
                <a:latin typeface="Georgia" pitchFamily="18" charset="0"/>
              </a:rPr>
              <a:t>Pulsed </a:t>
            </a:r>
            <a:r>
              <a:rPr lang="en-US" b="1" i="1" dirty="0">
                <a:latin typeface="Georgia" pitchFamily="18" charset="0"/>
              </a:rPr>
              <a:t>Lasers</a:t>
            </a:r>
            <a:r>
              <a:rPr lang="en-US" b="1" i="1" dirty="0" smtClean="0">
                <a:latin typeface="Georgia" pitchFamily="18" charset="0"/>
              </a:rPr>
              <a:t>.</a:t>
            </a:r>
          </a:p>
          <a:p>
            <a:pPr marL="285750" indent="-285750" algn="l" rtl="0">
              <a:buFont typeface="Wingdings" pitchFamily="2" charset="2"/>
              <a:buChar char="Ø"/>
            </a:pPr>
            <a:endParaRPr lang="en-US" b="1" i="1" dirty="0" smtClean="0">
              <a:latin typeface="Georgia" pitchFamily="18" charset="0"/>
            </a:endParaRPr>
          </a:p>
          <a:p>
            <a:pPr algn="l" rtl="0"/>
            <a:r>
              <a:rPr lang="en-US" b="1" i="1" dirty="0" smtClean="0">
                <a:solidFill>
                  <a:srgbClr val="FF0000"/>
                </a:solidFill>
                <a:latin typeface="Georgia" pitchFamily="18" charset="0"/>
              </a:rPr>
              <a:t>According </a:t>
            </a:r>
            <a:r>
              <a:rPr lang="en-US" b="1" i="1" dirty="0">
                <a:solidFill>
                  <a:srgbClr val="FF0000"/>
                </a:solidFill>
                <a:latin typeface="Georgia" pitchFamily="18" charset="0"/>
              </a:rPr>
              <a:t>to the materials used to produce laser light, lasers</a:t>
            </a:r>
          </a:p>
          <a:p>
            <a:pPr algn="l" rtl="0"/>
            <a:r>
              <a:rPr lang="en-US" b="1" i="1" dirty="0">
                <a:solidFill>
                  <a:srgbClr val="FF0000"/>
                </a:solidFill>
                <a:latin typeface="Georgia" pitchFamily="18" charset="0"/>
              </a:rPr>
              <a:t>can be divided into three categories :</a:t>
            </a:r>
          </a:p>
          <a:p>
            <a:pPr marL="285750" indent="-285750" algn="l" rtl="0">
              <a:buFont typeface="Wingdings" pitchFamily="2" charset="2"/>
              <a:buChar char="Ø"/>
            </a:pPr>
            <a:r>
              <a:rPr lang="en-US" b="1" i="1" dirty="0" smtClean="0">
                <a:solidFill>
                  <a:srgbClr val="0070C0"/>
                </a:solidFill>
                <a:latin typeface="Georgia" pitchFamily="18" charset="0"/>
              </a:rPr>
              <a:t>Gas Lasers</a:t>
            </a:r>
          </a:p>
          <a:p>
            <a:pPr marL="285750" indent="-285750" algn="l" rtl="0">
              <a:buFont typeface="Wingdings" pitchFamily="2" charset="2"/>
              <a:buChar char="Ø"/>
            </a:pPr>
            <a:r>
              <a:rPr lang="en-US" b="1" i="1" dirty="0" smtClean="0">
                <a:solidFill>
                  <a:srgbClr val="0070C0"/>
                </a:solidFill>
                <a:latin typeface="Georgia" pitchFamily="18" charset="0"/>
              </a:rPr>
              <a:t> </a:t>
            </a:r>
            <a:r>
              <a:rPr lang="en-US" b="1" i="1" dirty="0">
                <a:solidFill>
                  <a:srgbClr val="0070C0"/>
                </a:solidFill>
                <a:latin typeface="Georgia" pitchFamily="18" charset="0"/>
              </a:rPr>
              <a:t>Solid State Lasers</a:t>
            </a:r>
          </a:p>
          <a:p>
            <a:pPr marL="285750" indent="-285750" algn="l" rtl="0">
              <a:buFont typeface="Wingdings" pitchFamily="2" charset="2"/>
              <a:buChar char="Ø"/>
            </a:pPr>
            <a:r>
              <a:rPr lang="en-US" b="1" i="1" dirty="0" smtClean="0">
                <a:solidFill>
                  <a:srgbClr val="0070C0"/>
                </a:solidFill>
                <a:latin typeface="Georgia" pitchFamily="18" charset="0"/>
              </a:rPr>
              <a:t> </a:t>
            </a:r>
            <a:r>
              <a:rPr lang="en-US" b="1" i="1" dirty="0">
                <a:solidFill>
                  <a:srgbClr val="0070C0"/>
                </a:solidFill>
                <a:latin typeface="Georgia" pitchFamily="18" charset="0"/>
              </a:rPr>
              <a:t>Semiconductor Lasers</a:t>
            </a:r>
          </a:p>
          <a:p>
            <a:pPr marL="285750" indent="-285750" algn="l" rtl="0">
              <a:buFont typeface="Wingdings" pitchFamily="2" charset="2"/>
              <a:buChar char="Ø"/>
            </a:pPr>
            <a:r>
              <a:rPr lang="en-US" b="1" i="1" dirty="0" smtClean="0">
                <a:solidFill>
                  <a:srgbClr val="0070C0"/>
                </a:solidFill>
                <a:latin typeface="Georgia" pitchFamily="18" charset="0"/>
              </a:rPr>
              <a:t> </a:t>
            </a:r>
            <a:r>
              <a:rPr lang="en-US" b="1" i="1" dirty="0">
                <a:solidFill>
                  <a:srgbClr val="0070C0"/>
                </a:solidFill>
                <a:latin typeface="Georgia" pitchFamily="18" charset="0"/>
              </a:rPr>
              <a:t>Other Laser </a:t>
            </a:r>
            <a:r>
              <a:rPr lang="en-US" b="1" i="1" dirty="0" smtClean="0">
                <a:solidFill>
                  <a:srgbClr val="0070C0"/>
                </a:solidFill>
                <a:latin typeface="Georgia" pitchFamily="18" charset="0"/>
              </a:rPr>
              <a:t>Devices</a:t>
            </a:r>
          </a:p>
          <a:p>
            <a:pPr marL="285750" indent="-285750" algn="l" rtl="0">
              <a:buFont typeface="Wingdings" pitchFamily="2" charset="2"/>
              <a:buChar char="Ø"/>
            </a:pPr>
            <a:endParaRPr lang="en-US" b="1" i="1" dirty="0" smtClean="0">
              <a:latin typeface="Georgia" pitchFamily="18" charset="0"/>
              <a:cs typeface="Times New Roman" pitchFamily="18" charset="0"/>
            </a:endParaRPr>
          </a:p>
        </p:txBody>
      </p:sp>
    </p:spTree>
    <p:extLst>
      <p:ext uri="{BB962C8B-B14F-4D97-AF65-F5344CB8AC3E}">
        <p14:creationId xmlns:p14="http://schemas.microsoft.com/office/powerpoint/2010/main" val="3575457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440</TotalTime>
  <Words>1527</Words>
  <Application>Microsoft Office PowerPoint</Application>
  <PresentationFormat>On-screen Show (4:3)</PresentationFormat>
  <Paragraphs>165</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51</cp:revision>
  <dcterms:created xsi:type="dcterms:W3CDTF">2016-04-07T13:16:22Z</dcterms:created>
  <dcterms:modified xsi:type="dcterms:W3CDTF">2016-04-09T09:22:05Z</dcterms:modified>
</cp:coreProperties>
</file>